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69" r:id="rId3"/>
    <p:sldId id="259" r:id="rId4"/>
    <p:sldId id="277" r:id="rId5"/>
    <p:sldId id="260" r:id="rId6"/>
    <p:sldId id="261" r:id="rId7"/>
    <p:sldId id="278" r:id="rId8"/>
    <p:sldId id="263" r:id="rId9"/>
    <p:sldId id="280" r:id="rId10"/>
    <p:sldId id="281" r:id="rId11"/>
    <p:sldId id="262" r:id="rId12"/>
    <p:sldId id="264" r:id="rId13"/>
    <p:sldId id="265" r:id="rId14"/>
    <p:sldId id="266" r:id="rId15"/>
    <p:sldId id="267" r:id="rId16"/>
    <p:sldId id="268" r:id="rId17"/>
    <p:sldId id="272" r:id="rId18"/>
    <p:sldId id="274" r:id="rId19"/>
    <p:sldId id="284" r:id="rId20"/>
    <p:sldId id="270" r:id="rId21"/>
    <p:sldId id="286" r:id="rId22"/>
    <p:sldId id="28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99"/>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88" autoAdjust="0"/>
    <p:restoredTop sz="94249" autoAdjust="0"/>
  </p:normalViewPr>
  <p:slideViewPr>
    <p:cSldViewPr snapToGrid="0">
      <p:cViewPr varScale="1">
        <p:scale>
          <a:sx n="70" d="100"/>
          <a:sy n="70" d="100"/>
        </p:scale>
        <p:origin x="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A70FE-8F05-4E75-874A-6DE78B7713CB}" type="datetimeFigureOut">
              <a:rPr lang="en-IN" smtClean="0"/>
              <a:t>19-07-2020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DF0ED-5169-45B8-81C9-67DFC8260A45}" type="slidenum">
              <a:rPr lang="en-IN" smtClean="0"/>
              <a:t>‹#›</a:t>
            </a:fld>
            <a:endParaRPr lang="en-IN"/>
          </a:p>
        </p:txBody>
      </p:sp>
    </p:spTree>
    <p:extLst>
      <p:ext uri="{BB962C8B-B14F-4D97-AF65-F5344CB8AC3E}">
        <p14:creationId xmlns:p14="http://schemas.microsoft.com/office/powerpoint/2010/main" val="235527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CDF0ED-5169-45B8-81C9-67DFC8260A45}" type="slidenum">
              <a:rPr lang="en-IN" smtClean="0"/>
              <a:t>10</a:t>
            </a:fld>
            <a:endParaRPr lang="en-IN"/>
          </a:p>
        </p:txBody>
      </p:sp>
    </p:spTree>
    <p:extLst>
      <p:ext uri="{BB962C8B-B14F-4D97-AF65-F5344CB8AC3E}">
        <p14:creationId xmlns:p14="http://schemas.microsoft.com/office/powerpoint/2010/main" val="12135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CDF0ED-5169-45B8-81C9-67DFC8260A45}" type="slidenum">
              <a:rPr lang="en-IN" smtClean="0"/>
              <a:t>15</a:t>
            </a:fld>
            <a:endParaRPr lang="en-IN"/>
          </a:p>
        </p:txBody>
      </p:sp>
    </p:spTree>
    <p:extLst>
      <p:ext uri="{BB962C8B-B14F-4D97-AF65-F5344CB8AC3E}">
        <p14:creationId xmlns:p14="http://schemas.microsoft.com/office/powerpoint/2010/main" val="387492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5BFAFD-2A4D-4C95-896F-ED27A4CDAA4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331130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BFAFD-2A4D-4C95-896F-ED27A4CDAA4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218983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BFAFD-2A4D-4C95-896F-ED27A4CDAA4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1218453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1" y="1800147"/>
            <a:ext cx="7533447" cy="2036067"/>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98621" y="3836213"/>
            <a:ext cx="7533447" cy="814427"/>
          </a:xfrm>
        </p:spPr>
        <p:txBody>
          <a:bodyPr>
            <a:normAutofit/>
          </a:bodyPr>
          <a:lstStyle>
            <a:lvl1pPr marL="0" indent="0" algn="l">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481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814428"/>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800148"/>
            <a:ext cx="10994760" cy="4682952"/>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9859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8144267" cy="763525"/>
          </a:xfrm>
        </p:spPr>
        <p:txBody>
          <a:bodyPr>
            <a:normAutofit/>
          </a:bodyPr>
          <a:lstStyle>
            <a:lvl1pPr algn="l">
              <a:defRPr sz="4800">
                <a:solidFill>
                  <a:srgbClr val="00B05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0" y="1392935"/>
            <a:ext cx="8144267" cy="4885021"/>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18718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6547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149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1" y="374900"/>
            <a:ext cx="10791153" cy="814427"/>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40" y="2188317"/>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40" y="2818180"/>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2" y="2188317"/>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2" y="2818180"/>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84943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94295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129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BFAFD-2A4D-4C95-896F-ED27A4CDAA4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4285722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81705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5049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995370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4574626E-3215-4C59-A1E6-8B61DF5D75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5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FAFD-2A4D-4C95-896F-ED27A4CDAA4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119766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5BFAFD-2A4D-4C95-896F-ED27A4CDAA4C}"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275360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5BFAFD-2A4D-4C95-896F-ED27A4CDAA4C}" type="datetimeFigureOut">
              <a:rPr lang="en-IN" smtClean="0"/>
              <a:t>19-07-2020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2023685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5BFAFD-2A4D-4C95-896F-ED27A4CDAA4C}" type="datetimeFigureOut">
              <a:rPr lang="en-IN" smtClean="0"/>
              <a:t>19-07-2020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365555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BFAFD-2A4D-4C95-896F-ED27A4CDAA4C}" type="datetimeFigureOut">
              <a:rPr lang="en-IN" smtClean="0"/>
              <a:t>19-07-2020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178922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BFAFD-2A4D-4C95-896F-ED27A4CDAA4C}"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434383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BFAFD-2A4D-4C95-896F-ED27A4CDAA4C}"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D344B7-65BA-439D-B071-BCED6A1A2DC5}" type="slidenum">
              <a:rPr lang="en-IN" smtClean="0"/>
              <a:t>‹#›</a:t>
            </a:fld>
            <a:endParaRPr lang="en-IN"/>
          </a:p>
        </p:txBody>
      </p:sp>
    </p:spTree>
    <p:extLst>
      <p:ext uri="{BB962C8B-B14F-4D97-AF65-F5344CB8AC3E}">
        <p14:creationId xmlns:p14="http://schemas.microsoft.com/office/powerpoint/2010/main" val="397255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BFAFD-2A4D-4C95-896F-ED27A4CDAA4C}" type="datetimeFigureOut">
              <a:rPr lang="en-IN" smtClean="0"/>
              <a:t>19-07-2020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344B7-65BA-439D-B071-BCED6A1A2DC5}" type="slidenum">
              <a:rPr lang="en-IN" smtClean="0"/>
              <a:t>‹#›</a:t>
            </a:fld>
            <a:endParaRPr lang="en-IN"/>
          </a:p>
        </p:txBody>
      </p:sp>
    </p:spTree>
    <p:extLst>
      <p:ext uri="{BB962C8B-B14F-4D97-AF65-F5344CB8AC3E}">
        <p14:creationId xmlns:p14="http://schemas.microsoft.com/office/powerpoint/2010/main" val="33279214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7/19/2020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7AA319AF-0FCC-4128-9740-8A4A650F4C8A}"/>
              </a:ext>
            </a:extLst>
          </p:cNvPr>
          <p:cNvSpPr txBox="1"/>
          <p:nvPr userDrawn="1"/>
        </p:nvSpPr>
        <p:spPr>
          <a:xfrm>
            <a:off x="-12200" y="6951663"/>
            <a:ext cx="11186167" cy="666977"/>
          </a:xfrm>
          <a:prstGeom prst="rect">
            <a:avLst/>
          </a:prstGeom>
          <a:noFill/>
        </p:spPr>
        <p:txBody>
          <a:bodyPr wrap="square" rtlCol="0">
            <a:spAutoFit/>
          </a:bodyPr>
          <a:lstStyle/>
          <a:p>
            <a:r>
              <a:rPr lang="en-US" sz="1867">
                <a:solidFill>
                  <a:schemeClr val="bg1">
                    <a:lumMod val="65000"/>
                  </a:schemeClr>
                </a:solidFill>
              </a:rPr>
              <a:t>This presentation uses a free template provided by FPPT.com</a:t>
            </a:r>
          </a:p>
          <a:p>
            <a:r>
              <a:rPr lang="en-US" sz="1867">
                <a:solidFill>
                  <a:schemeClr val="bg1">
                    <a:lumMod val="65000"/>
                  </a:schemeClr>
                </a:solidFill>
              </a:rPr>
              <a:t>www.free-power-point-templates.com</a:t>
            </a:r>
          </a:p>
        </p:txBody>
      </p:sp>
    </p:spTree>
    <p:extLst>
      <p:ext uri="{BB962C8B-B14F-4D97-AF65-F5344CB8AC3E}">
        <p14:creationId xmlns:p14="http://schemas.microsoft.com/office/powerpoint/2010/main" val="3585808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sitting, building&#10;&#10;Description automatically generated">
            <a:extLst>
              <a:ext uri="{FF2B5EF4-FFF2-40B4-BE49-F238E27FC236}">
                <a16:creationId xmlns:a16="http://schemas.microsoft.com/office/drawing/2014/main" id="{848B6377-109C-438E-B069-D75B9C07F33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BA775EED-C76C-4253-9B2E-2791C7652036}"/>
              </a:ext>
            </a:extLst>
          </p:cNvPr>
          <p:cNvSpPr txBox="1"/>
          <p:nvPr/>
        </p:nvSpPr>
        <p:spPr>
          <a:xfrm>
            <a:off x="8893279" y="2419934"/>
            <a:ext cx="4434008" cy="954107"/>
          </a:xfrm>
          <a:prstGeom prst="rect">
            <a:avLst/>
          </a:prstGeom>
          <a:noFill/>
        </p:spPr>
        <p:txBody>
          <a:bodyPr wrap="square" rtlCol="0">
            <a:spAutoFit/>
          </a:bodyPr>
          <a:lstStyle/>
          <a:p>
            <a:endParaRPr lang="en-IN" sz="2800" b="1" dirty="0">
              <a:latin typeface="Agency FB" panose="020B0503020202020204" pitchFamily="34" charset="0"/>
            </a:endParaRPr>
          </a:p>
          <a:p>
            <a:r>
              <a:rPr lang="en-IN" sz="2800" b="1" dirty="0">
                <a:latin typeface="Agency FB" panose="020B0503020202020204" pitchFamily="34" charset="0"/>
              </a:rPr>
              <a:t>World Cup Result Analysis</a:t>
            </a:r>
          </a:p>
        </p:txBody>
      </p:sp>
      <p:sp>
        <p:nvSpPr>
          <p:cNvPr id="14" name="TextBox 13">
            <a:extLst>
              <a:ext uri="{FF2B5EF4-FFF2-40B4-BE49-F238E27FC236}">
                <a16:creationId xmlns:a16="http://schemas.microsoft.com/office/drawing/2014/main" id="{1532364E-0355-4277-911F-3D97CA3ED785}"/>
              </a:ext>
            </a:extLst>
          </p:cNvPr>
          <p:cNvSpPr txBox="1"/>
          <p:nvPr/>
        </p:nvSpPr>
        <p:spPr>
          <a:xfrm>
            <a:off x="3139439" y="169211"/>
            <a:ext cx="9052561" cy="2308324"/>
          </a:xfrm>
          <a:prstGeom prst="rect">
            <a:avLst/>
          </a:prstGeom>
          <a:noFill/>
        </p:spPr>
        <p:txBody>
          <a:bodyPr wrap="square" rtlCol="0">
            <a:spAutoFit/>
          </a:bodyPr>
          <a:lstStyle/>
          <a:p>
            <a:pPr algn="r"/>
            <a:endParaRPr lang="en-US" sz="3600" b="1" dirty="0">
              <a:latin typeface="Agency FB" panose="020B0503020202020204" pitchFamily="34" charset="0"/>
              <a:ea typeface="Cambria" panose="02040503050406030204" pitchFamily="18" charset="0"/>
            </a:endParaRPr>
          </a:p>
          <a:p>
            <a:pPr algn="r"/>
            <a:r>
              <a:rPr lang="en-US" sz="3600" b="1" dirty="0">
                <a:latin typeface="Agency FB" panose="020B0503020202020204" pitchFamily="34" charset="0"/>
                <a:ea typeface="Cambria" panose="02040503050406030204" pitchFamily="18" charset="0"/>
              </a:rPr>
              <a:t>Descriptive Analysis and Data Visualization</a:t>
            </a:r>
            <a:br>
              <a:rPr lang="en-US" sz="3600" b="1" dirty="0">
                <a:latin typeface="Agency FB" panose="020B0503020202020204" pitchFamily="34" charset="0"/>
                <a:ea typeface="Cambria" panose="02040503050406030204" pitchFamily="18" charset="0"/>
              </a:rPr>
            </a:br>
            <a:r>
              <a:rPr lang="en-US" sz="3600" b="1" dirty="0">
                <a:ea typeface="Cambria" panose="02040503050406030204" pitchFamily="18" charset="0"/>
              </a:rPr>
              <a:t> </a:t>
            </a:r>
            <a:br>
              <a:rPr lang="en-US" sz="3600" b="1" dirty="0">
                <a:ea typeface="Cambria" panose="02040503050406030204" pitchFamily="18" charset="0"/>
              </a:rPr>
            </a:br>
            <a:r>
              <a:rPr lang="en-US" sz="3600" b="1" dirty="0">
                <a:latin typeface="Agency FB" panose="020B0503020202020204" pitchFamily="34" charset="0"/>
                <a:ea typeface="Cambria" panose="02040503050406030204" pitchFamily="18" charset="0"/>
              </a:rPr>
              <a:t>Project Submission</a:t>
            </a:r>
            <a:endParaRPr lang="en-IN" sz="3600" b="1" dirty="0">
              <a:latin typeface="Agency FB" panose="020B0503020202020204" pitchFamily="34" charset="0"/>
            </a:endParaRPr>
          </a:p>
        </p:txBody>
      </p:sp>
    </p:spTree>
    <p:extLst>
      <p:ext uri="{BB962C8B-B14F-4D97-AF65-F5344CB8AC3E}">
        <p14:creationId xmlns:p14="http://schemas.microsoft.com/office/powerpoint/2010/main" val="1696032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392DE7-6E67-435D-AF33-180CAAC626B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1282"/>
          <a:stretch/>
        </p:blipFill>
        <p:spPr>
          <a:xfrm>
            <a:off x="643467" y="643467"/>
            <a:ext cx="10905066" cy="5571066"/>
          </a:xfrm>
          <a:prstGeom prst="rect">
            <a:avLst/>
          </a:prstGeom>
        </p:spPr>
      </p:pic>
      <p:sp>
        <p:nvSpPr>
          <p:cNvPr id="6" name="TextBox 5">
            <a:extLst>
              <a:ext uri="{FF2B5EF4-FFF2-40B4-BE49-F238E27FC236}">
                <a16:creationId xmlns:a16="http://schemas.microsoft.com/office/drawing/2014/main" id="{3EDC2C5D-5579-4B2B-9DEE-F4303952B17F}"/>
              </a:ext>
            </a:extLst>
          </p:cNvPr>
          <p:cNvSpPr txBox="1"/>
          <p:nvPr/>
        </p:nvSpPr>
        <p:spPr>
          <a:xfrm>
            <a:off x="4675239" y="162232"/>
            <a:ext cx="7256206" cy="369332"/>
          </a:xfrm>
          <a:prstGeom prst="rect">
            <a:avLst/>
          </a:prstGeom>
          <a:noFill/>
        </p:spPr>
        <p:txBody>
          <a:bodyPr wrap="square" rtlCol="0">
            <a:spAutoFit/>
          </a:bodyPr>
          <a:lstStyle/>
          <a:p>
            <a:r>
              <a:rPr lang="en-IN" b="1"/>
              <a:t>Story of  2014  World Cup</a:t>
            </a:r>
            <a:endParaRPr lang="en-IN" b="1" dirty="0"/>
          </a:p>
        </p:txBody>
      </p:sp>
    </p:spTree>
    <p:extLst>
      <p:ext uri="{BB962C8B-B14F-4D97-AF65-F5344CB8AC3E}">
        <p14:creationId xmlns:p14="http://schemas.microsoft.com/office/powerpoint/2010/main" val="235669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693A394-A26A-432C-A95F-D3F8D92ED007}"/>
              </a:ext>
            </a:extLst>
          </p:cNvPr>
          <p:cNvPicPr>
            <a:picLocks noChangeAspect="1"/>
          </p:cNvPicPr>
          <p:nvPr/>
        </p:nvPicPr>
        <p:blipFill rotWithShape="1">
          <a:blip r:embed="rId2">
            <a:extLst>
              <a:ext uri="{28A0092B-C50C-407E-A947-70E740481C1C}">
                <a14:useLocalDpi xmlns:a14="http://schemas.microsoft.com/office/drawing/2010/main" val="0"/>
              </a:ext>
            </a:extLst>
          </a:blip>
          <a:srcRect r="30682"/>
          <a:stretch/>
        </p:blipFill>
        <p:spPr>
          <a:xfrm>
            <a:off x="-1" y="1"/>
            <a:ext cx="4866967" cy="4915586"/>
          </a:xfrm>
          <a:prstGeom prst="rect">
            <a:avLst/>
          </a:prstGeom>
          <a:ln>
            <a:noFill/>
          </a:ln>
          <a:effectLst>
            <a:softEdge rad="112500"/>
          </a:effectLst>
        </p:spPr>
      </p:pic>
      <p:pic>
        <p:nvPicPr>
          <p:cNvPr id="9" name="Picture 8" descr="A screenshot of a video game&#10;&#10;Description automatically generated">
            <a:extLst>
              <a:ext uri="{FF2B5EF4-FFF2-40B4-BE49-F238E27FC236}">
                <a16:creationId xmlns:a16="http://schemas.microsoft.com/office/drawing/2014/main" id="{87B6E9A4-BB97-4E31-9161-72602C717B05}"/>
              </a:ext>
            </a:extLst>
          </p:cNvPr>
          <p:cNvPicPr>
            <a:picLocks noChangeAspect="1"/>
          </p:cNvPicPr>
          <p:nvPr/>
        </p:nvPicPr>
        <p:blipFill rotWithShape="1">
          <a:blip r:embed="rId3">
            <a:extLst>
              <a:ext uri="{28A0092B-C50C-407E-A947-70E740481C1C}">
                <a14:useLocalDpi xmlns:a14="http://schemas.microsoft.com/office/drawing/2010/main" val="0"/>
              </a:ext>
            </a:extLst>
          </a:blip>
          <a:srcRect r="31464"/>
          <a:stretch/>
        </p:blipFill>
        <p:spPr>
          <a:xfrm>
            <a:off x="5653552" y="-113614"/>
            <a:ext cx="5845275" cy="4915586"/>
          </a:xfrm>
          <a:prstGeom prst="rect">
            <a:avLst/>
          </a:prstGeom>
          <a:ln>
            <a:noFill/>
          </a:ln>
          <a:effectLst>
            <a:softEdge rad="112500"/>
          </a:effectLst>
        </p:spPr>
      </p:pic>
      <p:sp>
        <p:nvSpPr>
          <p:cNvPr id="11" name="TextBox 10">
            <a:extLst>
              <a:ext uri="{FF2B5EF4-FFF2-40B4-BE49-F238E27FC236}">
                <a16:creationId xmlns:a16="http://schemas.microsoft.com/office/drawing/2014/main" id="{9AFB8CD2-A431-42AC-A223-D8B332D8387C}"/>
              </a:ext>
            </a:extLst>
          </p:cNvPr>
          <p:cNvSpPr txBox="1"/>
          <p:nvPr/>
        </p:nvSpPr>
        <p:spPr>
          <a:xfrm>
            <a:off x="235974" y="5029200"/>
            <a:ext cx="9955161" cy="2446824"/>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Comic Sans MS" panose="030F0702030302020204" pitchFamily="66" charset="0"/>
              </a:rPr>
              <a:t>Use of Action Filter Implemented here.</a:t>
            </a:r>
          </a:p>
          <a:p>
            <a:pPr marL="285750" indent="-285750">
              <a:buFont typeface="Wingdings" panose="05000000000000000000" pitchFamily="2" charset="2"/>
              <a:buChar char="v"/>
            </a:pPr>
            <a:endParaRPr lang="en-IN" dirty="0">
              <a:latin typeface="Comic Sans MS" panose="030F0702030302020204" pitchFamily="66" charset="0"/>
            </a:endParaRPr>
          </a:p>
          <a:p>
            <a:pPr marL="285750" indent="-285750">
              <a:buFont typeface="Wingdings" panose="05000000000000000000" pitchFamily="2" charset="2"/>
              <a:buChar char="v"/>
            </a:pPr>
            <a:endParaRPr lang="en-IN" dirty="0">
              <a:latin typeface="Comic Sans MS" panose="030F0702030302020204" pitchFamily="66" charset="0"/>
            </a:endParaRPr>
          </a:p>
          <a:p>
            <a:pPr marL="285750" indent="-285750">
              <a:lnSpc>
                <a:spcPct val="150000"/>
              </a:lnSpc>
              <a:buFont typeface="Wingdings" panose="05000000000000000000" pitchFamily="2" charset="2"/>
              <a:buChar char="v"/>
            </a:pPr>
            <a:r>
              <a:rPr lang="en-IN" dirty="0">
                <a:latin typeface="Comic Sans MS" panose="030F0702030302020204" pitchFamily="66" charset="0"/>
              </a:rPr>
              <a:t>When Number of goals scored by south Africa is selected, it redirects to the other worksheet which gives the number of matches played by South Africa.</a:t>
            </a:r>
          </a:p>
          <a:p>
            <a:pPr marL="285750" indent="-285750">
              <a:lnSpc>
                <a:spcPct val="150000"/>
              </a:lnSpc>
              <a:buFont typeface="Wingdings" panose="05000000000000000000" pitchFamily="2" charset="2"/>
              <a:buChar char="v"/>
            </a:pPr>
            <a:endParaRPr lang="en-IN" dirty="0"/>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28001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3E033-2DF1-400C-A01B-5A75EFF36457}"/>
              </a:ext>
            </a:extLst>
          </p:cNvPr>
          <p:cNvSpPr txBox="1"/>
          <p:nvPr/>
        </p:nvSpPr>
        <p:spPr>
          <a:xfrm>
            <a:off x="261257" y="5718629"/>
            <a:ext cx="9448800" cy="923330"/>
          </a:xfrm>
          <a:prstGeom prst="rect">
            <a:avLst/>
          </a:prstGeom>
          <a:noFill/>
        </p:spPr>
        <p:txBody>
          <a:bodyPr wrap="square" rtlCol="0">
            <a:spAutoFit/>
          </a:bodyPr>
          <a:lstStyle/>
          <a:p>
            <a:r>
              <a:rPr lang="en-IN" dirty="0"/>
              <a:t>The data set shows that the total goals scored by a home team was much higher than the goals by away team. A valuable insight in the data. However, in 2014, did the away team score higher  goals than the home team.</a:t>
            </a:r>
          </a:p>
        </p:txBody>
      </p:sp>
      <p:pic>
        <p:nvPicPr>
          <p:cNvPr id="5" name="Picture 4">
            <a:extLst>
              <a:ext uri="{FF2B5EF4-FFF2-40B4-BE49-F238E27FC236}">
                <a16:creationId xmlns:a16="http://schemas.microsoft.com/office/drawing/2014/main" id="{ED22001F-783A-4738-A997-F4C1851132AB}"/>
              </a:ext>
            </a:extLst>
          </p:cNvPr>
          <p:cNvPicPr>
            <a:picLocks noChangeAspect="1"/>
          </p:cNvPicPr>
          <p:nvPr/>
        </p:nvPicPr>
        <p:blipFill rotWithShape="1">
          <a:blip r:embed="rId2">
            <a:extLst>
              <a:ext uri="{28A0092B-C50C-407E-A947-70E740481C1C}">
                <a14:useLocalDpi xmlns:a14="http://schemas.microsoft.com/office/drawing/2010/main" val="0"/>
              </a:ext>
            </a:extLst>
          </a:blip>
          <a:srcRect l="8643" t="-3479" r="12074" b="16156"/>
          <a:stretch/>
        </p:blipFill>
        <p:spPr>
          <a:xfrm>
            <a:off x="0" y="-198179"/>
            <a:ext cx="12192000" cy="5379780"/>
          </a:xfrm>
          <a:prstGeom prst="rect">
            <a:avLst/>
          </a:prstGeom>
        </p:spPr>
      </p:pic>
      <p:sp>
        <p:nvSpPr>
          <p:cNvPr id="6" name="TextBox 5">
            <a:extLst>
              <a:ext uri="{FF2B5EF4-FFF2-40B4-BE49-F238E27FC236}">
                <a16:creationId xmlns:a16="http://schemas.microsoft.com/office/drawing/2014/main" id="{708E1AEE-05EC-47FE-BDC9-842FEBF267D9}"/>
              </a:ext>
            </a:extLst>
          </p:cNvPr>
          <p:cNvSpPr txBox="1"/>
          <p:nvPr/>
        </p:nvSpPr>
        <p:spPr>
          <a:xfrm>
            <a:off x="261257" y="5181601"/>
            <a:ext cx="4310743" cy="369332"/>
          </a:xfrm>
          <a:prstGeom prst="rect">
            <a:avLst/>
          </a:prstGeom>
          <a:noFill/>
        </p:spPr>
        <p:txBody>
          <a:bodyPr wrap="square" rtlCol="0">
            <a:spAutoFit/>
          </a:bodyPr>
          <a:lstStyle/>
          <a:p>
            <a:r>
              <a:rPr lang="en-IN" dirty="0"/>
              <a:t>Dashboard </a:t>
            </a:r>
          </a:p>
        </p:txBody>
      </p:sp>
    </p:spTree>
    <p:extLst>
      <p:ext uri="{BB962C8B-B14F-4D97-AF65-F5344CB8AC3E}">
        <p14:creationId xmlns:p14="http://schemas.microsoft.com/office/powerpoint/2010/main" val="3029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6D07A-3A9B-43AD-A830-C6A59272EB41}"/>
              </a:ext>
            </a:extLst>
          </p:cNvPr>
          <p:cNvPicPr>
            <a:picLocks noChangeAspect="1"/>
          </p:cNvPicPr>
          <p:nvPr/>
        </p:nvPicPr>
        <p:blipFill rotWithShape="1">
          <a:blip r:embed="rId2">
            <a:extLst>
              <a:ext uri="{28A0092B-C50C-407E-A947-70E740481C1C}">
                <a14:useLocalDpi xmlns:a14="http://schemas.microsoft.com/office/drawing/2010/main" val="0"/>
              </a:ext>
            </a:extLst>
          </a:blip>
          <a:srcRect l="357" t="24" r="-357" b="5562"/>
          <a:stretch/>
        </p:blipFill>
        <p:spPr>
          <a:xfrm>
            <a:off x="0" y="0"/>
            <a:ext cx="12192000" cy="5660571"/>
          </a:xfrm>
          <a:prstGeom prst="rect">
            <a:avLst/>
          </a:prstGeom>
        </p:spPr>
      </p:pic>
      <p:sp>
        <p:nvSpPr>
          <p:cNvPr id="8" name="TextBox 7">
            <a:extLst>
              <a:ext uri="{FF2B5EF4-FFF2-40B4-BE49-F238E27FC236}">
                <a16:creationId xmlns:a16="http://schemas.microsoft.com/office/drawing/2014/main" id="{FCAE2E72-23A1-4F58-BF8A-F89CDCCC5029}"/>
              </a:ext>
            </a:extLst>
          </p:cNvPr>
          <p:cNvSpPr txBox="1"/>
          <p:nvPr/>
        </p:nvSpPr>
        <p:spPr>
          <a:xfrm>
            <a:off x="188686" y="5921829"/>
            <a:ext cx="9506857" cy="646331"/>
          </a:xfrm>
          <a:prstGeom prst="rect">
            <a:avLst/>
          </a:prstGeom>
          <a:noFill/>
        </p:spPr>
        <p:txBody>
          <a:bodyPr wrap="square" rtlCol="0">
            <a:spAutoFit/>
          </a:bodyPr>
          <a:lstStyle/>
          <a:p>
            <a:r>
              <a:rPr lang="en-IN" dirty="0"/>
              <a:t>In the year 1954, the total goals scored was 140, while the total matches played where just 26. The only year that witnessed such a goal strike. Germany was the winner of this world cup.</a:t>
            </a:r>
          </a:p>
        </p:txBody>
      </p:sp>
    </p:spTree>
    <p:extLst>
      <p:ext uri="{BB962C8B-B14F-4D97-AF65-F5344CB8AC3E}">
        <p14:creationId xmlns:p14="http://schemas.microsoft.com/office/powerpoint/2010/main" val="176404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AAC5E56-99FF-49A7-AECF-A31F6B169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925112"/>
          </a:xfrm>
          <a:prstGeom prst="rect">
            <a:avLst/>
          </a:prstGeom>
        </p:spPr>
      </p:pic>
      <p:sp>
        <p:nvSpPr>
          <p:cNvPr id="4" name="TextBox 3">
            <a:extLst>
              <a:ext uri="{FF2B5EF4-FFF2-40B4-BE49-F238E27FC236}">
                <a16:creationId xmlns:a16="http://schemas.microsoft.com/office/drawing/2014/main" id="{F03761E5-89DF-4169-8F72-A045E8CFD589}"/>
              </a:ext>
            </a:extLst>
          </p:cNvPr>
          <p:cNvSpPr txBox="1"/>
          <p:nvPr/>
        </p:nvSpPr>
        <p:spPr>
          <a:xfrm>
            <a:off x="239151" y="5219114"/>
            <a:ext cx="10818055" cy="1477328"/>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Calibri" panose="020F0502020204030204" pitchFamily="34" charset="0"/>
                <a:cs typeface="Calibri" panose="020F0502020204030204" pitchFamily="34" charset="0"/>
              </a:rPr>
              <a:t>The above visualization depicts the number of stadiums across various Host Countries</a:t>
            </a:r>
          </a:p>
          <a:p>
            <a:pPr marL="285750" indent="-285750">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IN" dirty="0">
                <a:latin typeface="Calibri" panose="020F0502020204030204" pitchFamily="34" charset="0"/>
                <a:cs typeface="Calibri" panose="020F0502020204030204" pitchFamily="34" charset="0"/>
              </a:rPr>
              <a:t>We can find the maximum number of stadiums is in Italy(20).</a:t>
            </a:r>
          </a:p>
          <a:p>
            <a:pPr marL="285750" indent="-285750">
              <a:buFont typeface="Wingdings" panose="05000000000000000000" pitchFamily="2" charset="2"/>
              <a:buChar char="v"/>
            </a:pPr>
            <a:endParaRPr lang="en-IN"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IN" dirty="0">
                <a:latin typeface="Calibri" panose="020F0502020204030204" pitchFamily="34" charset="0"/>
                <a:cs typeface="Calibri" panose="020F0502020204030204" pitchFamily="34" charset="0"/>
              </a:rPr>
              <a:t>We also find European countries have more stadiums than their Latin American Counterparts.</a:t>
            </a:r>
          </a:p>
        </p:txBody>
      </p:sp>
      <p:pic>
        <p:nvPicPr>
          <p:cNvPr id="8" name="Picture 4" descr="Soccer ball on green grass and black background | Premium Photo">
            <a:extLst>
              <a:ext uri="{FF2B5EF4-FFF2-40B4-BE49-F238E27FC236}">
                <a16:creationId xmlns:a16="http://schemas.microsoft.com/office/drawing/2014/main" id="{BC48F517-7282-4C3E-84E0-89AAECA45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30" y="4925112"/>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occer ball on green grass and black background | Premium Photo">
            <a:extLst>
              <a:ext uri="{FF2B5EF4-FFF2-40B4-BE49-F238E27FC236}">
                <a16:creationId xmlns:a16="http://schemas.microsoft.com/office/drawing/2014/main" id="{676738CD-AA4D-4334-AA28-302842D69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860" y="4925112"/>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occer ball on green grass and black background | Premium Photo">
            <a:extLst>
              <a:ext uri="{FF2B5EF4-FFF2-40B4-BE49-F238E27FC236}">
                <a16:creationId xmlns:a16="http://schemas.microsoft.com/office/drawing/2014/main" id="{D0F20C98-A28C-4597-9B55-FE21C61BB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836" y="4925111"/>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occer ball on green grass and black background | Premium Photo">
            <a:extLst>
              <a:ext uri="{FF2B5EF4-FFF2-40B4-BE49-F238E27FC236}">
                <a16:creationId xmlns:a16="http://schemas.microsoft.com/office/drawing/2014/main" id="{FAA442F0-207E-45AC-9664-7BDAE7854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173" y="5623146"/>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occer ball on green grass and black background | Premium Photo">
            <a:extLst>
              <a:ext uri="{FF2B5EF4-FFF2-40B4-BE49-F238E27FC236}">
                <a16:creationId xmlns:a16="http://schemas.microsoft.com/office/drawing/2014/main" id="{8A249719-5705-4030-A686-4275FF9B6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965" y="5623146"/>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occer ball on green grass and black background | Premium Photo">
            <a:extLst>
              <a:ext uri="{FF2B5EF4-FFF2-40B4-BE49-F238E27FC236}">
                <a16:creationId xmlns:a16="http://schemas.microsoft.com/office/drawing/2014/main" id="{C0B9286C-E82F-45A0-B486-9F6DF9AE1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406" y="5623146"/>
            <a:ext cx="1117570" cy="6980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occer ball on green grass and black background | Premium Photo">
            <a:extLst>
              <a:ext uri="{FF2B5EF4-FFF2-40B4-BE49-F238E27FC236}">
                <a16:creationId xmlns:a16="http://schemas.microsoft.com/office/drawing/2014/main" id="{2E44B1C2-3868-49C7-B995-8F114A4C6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8198" y="5623146"/>
            <a:ext cx="1051026" cy="6980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occer ball on green grass and black background | Premium Photo">
            <a:extLst>
              <a:ext uri="{FF2B5EF4-FFF2-40B4-BE49-F238E27FC236}">
                <a16:creationId xmlns:a16="http://schemas.microsoft.com/office/drawing/2014/main" id="{39E6B2B8-7B51-4C6E-9127-6A7700885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4926" y="6321181"/>
            <a:ext cx="1051026" cy="5368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occer ball on green grass and black background | Premium Photo">
            <a:extLst>
              <a:ext uri="{FF2B5EF4-FFF2-40B4-BE49-F238E27FC236}">
                <a16:creationId xmlns:a16="http://schemas.microsoft.com/office/drawing/2014/main" id="{3CD389FC-AB29-4088-BDE8-C42BEFA5E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35" y="6159965"/>
            <a:ext cx="1117570" cy="69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3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D043CAD-3291-4064-AA6B-6D05B0DB92D4}"/>
              </a:ext>
            </a:extLst>
          </p:cNvPr>
          <p:cNvPicPr>
            <a:picLocks noChangeAspect="1"/>
          </p:cNvPicPr>
          <p:nvPr/>
        </p:nvPicPr>
        <p:blipFill rotWithShape="1">
          <a:blip r:embed="rId3">
            <a:extLst>
              <a:ext uri="{28A0092B-C50C-407E-A947-70E740481C1C}">
                <a14:useLocalDpi xmlns:a14="http://schemas.microsoft.com/office/drawing/2010/main" val="0"/>
              </a:ext>
            </a:extLst>
          </a:blip>
          <a:srcRect l="372" r="49159"/>
          <a:stretch/>
        </p:blipFill>
        <p:spPr>
          <a:xfrm>
            <a:off x="0" y="10548"/>
            <a:ext cx="6344529" cy="6844930"/>
          </a:xfrm>
          <a:prstGeom prst="rect">
            <a:avLst/>
          </a:prstGeom>
        </p:spPr>
      </p:pic>
      <p:pic>
        <p:nvPicPr>
          <p:cNvPr id="1026" name="Picture 2" descr="Sports Euro Football Template Free PPT Backgrounds for your ...">
            <a:extLst>
              <a:ext uri="{FF2B5EF4-FFF2-40B4-BE49-F238E27FC236}">
                <a16:creationId xmlns:a16="http://schemas.microsoft.com/office/drawing/2014/main" id="{3205DD1E-9A66-4B59-A0DB-22BA01E458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16" r="1771" b="-1"/>
          <a:stretch/>
        </p:blipFill>
        <p:spPr bwMode="auto">
          <a:xfrm>
            <a:off x="8697798" y="3429001"/>
            <a:ext cx="3494203" cy="34184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ports Euro Football Template Free PPT Backgrounds for your ...">
            <a:extLst>
              <a:ext uri="{FF2B5EF4-FFF2-40B4-BE49-F238E27FC236}">
                <a16:creationId xmlns:a16="http://schemas.microsoft.com/office/drawing/2014/main" id="{41D03CF7-3E65-474D-AAE0-B55C568EAB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16" r="1771" b="-1"/>
          <a:stretch/>
        </p:blipFill>
        <p:spPr bwMode="auto">
          <a:xfrm rot="10800000">
            <a:off x="8915224" y="10549"/>
            <a:ext cx="3276776" cy="320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28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4EAE4-E636-4B38-8F25-4CFE32A2CFDA}"/>
              </a:ext>
            </a:extLst>
          </p:cNvPr>
          <p:cNvSpPr>
            <a:spLocks noGrp="1"/>
          </p:cNvSpPr>
          <p:nvPr>
            <p:ph type="title"/>
          </p:nvPr>
        </p:nvSpPr>
        <p:spPr>
          <a:xfrm>
            <a:off x="323557" y="281354"/>
            <a:ext cx="11362648" cy="2145464"/>
          </a:xfrm>
        </p:spPr>
        <p:txBody>
          <a:bodyPr vert="horz" lIns="91440" tIns="45720" rIns="91440" bIns="45720" rtlCol="0" anchor="b">
            <a:normAutofit/>
          </a:bodyPr>
          <a:lstStyle/>
          <a:p>
            <a:r>
              <a:rPr lang="en-US" sz="2200">
                <a:solidFill>
                  <a:srgbClr val="FFC000"/>
                </a:solidFill>
                <a:effectLst/>
                <a:latin typeface="Agency FB" panose="020B0503020202020204" pitchFamily="34" charset="0"/>
              </a:rPr>
              <a:t>No. of Penalty Kicks / Goals scored across matches</a:t>
            </a:r>
            <a:br>
              <a:rPr lang="en-US" sz="1600">
                <a:solidFill>
                  <a:srgbClr val="FFFFFF"/>
                </a:solidFill>
                <a:effectLst/>
                <a:latin typeface="Agency FB" panose="020B0503020202020204" pitchFamily="34" charset="0"/>
              </a:rPr>
            </a:br>
            <a:br>
              <a:rPr lang="en-US" sz="1600">
                <a:solidFill>
                  <a:srgbClr val="FFFFFF"/>
                </a:solidFill>
                <a:effectLst/>
                <a:latin typeface="Agency FB" panose="020B0503020202020204" pitchFamily="34" charset="0"/>
              </a:rPr>
            </a:br>
            <a:r>
              <a:rPr lang="en-US" sz="2200">
                <a:solidFill>
                  <a:srgbClr val="00FFFF"/>
                </a:solidFill>
                <a:effectLst/>
                <a:latin typeface="Agency FB" panose="020B0503020202020204" pitchFamily="34" charset="0"/>
              </a:rPr>
              <a:t>A</a:t>
            </a:r>
            <a:r>
              <a:rPr lang="en-US" sz="1600">
                <a:solidFill>
                  <a:srgbClr val="00FFFF"/>
                </a:solidFill>
                <a:effectLst/>
                <a:latin typeface="Agency FB" panose="020B0503020202020204" pitchFamily="34" charset="0"/>
              </a:rPr>
              <a:t> </a:t>
            </a:r>
            <a:r>
              <a:rPr lang="en-US" sz="2200">
                <a:solidFill>
                  <a:srgbClr val="00FFFF"/>
                </a:solidFill>
                <a:effectLst/>
                <a:latin typeface="Agency FB" panose="020B0503020202020204" pitchFamily="34" charset="0"/>
              </a:rPr>
              <a:t>penalty kick is awarded if a player commits a direct free kick inside their penalty area or off the field as part of play as outlined in laws. A goal may be scored directly from a penalty kick and has a high chances to qualify for the finals. Hence many kicks is found in Quarter finals such that the teams can qualify for the next rounds as Semi-Finals and finals</a:t>
            </a:r>
            <a:r>
              <a:rPr lang="en-US" sz="2200">
                <a:solidFill>
                  <a:srgbClr val="FFFFFF"/>
                </a:solidFill>
                <a:effectLst/>
                <a:latin typeface="Agency FB" panose="020B0503020202020204" pitchFamily="34" charset="0"/>
              </a:rPr>
              <a:t>.</a:t>
            </a:r>
            <a:br>
              <a:rPr lang="en-US" sz="2200">
                <a:solidFill>
                  <a:srgbClr val="FFFFFF"/>
                </a:solidFill>
                <a:effectLst/>
                <a:latin typeface="Agency FB" panose="020B0503020202020204" pitchFamily="34" charset="0"/>
              </a:rPr>
            </a:br>
            <a:br>
              <a:rPr lang="en-US" sz="2200">
                <a:solidFill>
                  <a:srgbClr val="FFFFFF"/>
                </a:solidFill>
                <a:effectLst/>
                <a:latin typeface="Agency FB" panose="020B0503020202020204" pitchFamily="34" charset="0"/>
              </a:rPr>
            </a:br>
            <a:r>
              <a:rPr lang="en-US" sz="2200">
                <a:solidFill>
                  <a:srgbClr val="FFFF00"/>
                </a:solidFill>
                <a:effectLst/>
                <a:latin typeface="Agency FB" panose="020B0503020202020204" pitchFamily="34" charset="0"/>
              </a:rPr>
              <a:t>Count(penalty-kicks) : Quarter-Finals &gt; Semi-Finals &gt; Finals</a:t>
            </a:r>
            <a:endParaRPr lang="en-US" sz="1600" dirty="0">
              <a:solidFill>
                <a:srgbClr val="FFFF00"/>
              </a:solidFill>
              <a:effectLst/>
              <a:latin typeface="Agency FB" panose="020B0503020202020204" pitchFamily="34" charset="0"/>
            </a:endParaRPr>
          </a:p>
        </p:txBody>
      </p:sp>
      <p:pic>
        <p:nvPicPr>
          <p:cNvPr id="6" name="Picture 5">
            <a:extLst>
              <a:ext uri="{FF2B5EF4-FFF2-40B4-BE49-F238E27FC236}">
                <a16:creationId xmlns:a16="http://schemas.microsoft.com/office/drawing/2014/main" id="{13C7B68D-EEEC-40F2-BB0F-13E5A898C2BF}"/>
              </a:ext>
            </a:extLst>
          </p:cNvPr>
          <p:cNvPicPr>
            <a:picLocks noChangeAspect="1"/>
          </p:cNvPicPr>
          <p:nvPr/>
        </p:nvPicPr>
        <p:blipFill>
          <a:blip r:embed="rId2"/>
          <a:stretch>
            <a:fillRect/>
          </a:stretch>
        </p:blipFill>
        <p:spPr>
          <a:xfrm>
            <a:off x="568786" y="2426818"/>
            <a:ext cx="4981479" cy="3997637"/>
          </a:xfrm>
          <a:prstGeom prst="rect">
            <a:avLst/>
          </a:prstGeom>
        </p:spPr>
      </p:pic>
      <p:pic>
        <p:nvPicPr>
          <p:cNvPr id="5" name="Picture 4">
            <a:extLst>
              <a:ext uri="{FF2B5EF4-FFF2-40B4-BE49-F238E27FC236}">
                <a16:creationId xmlns:a16="http://schemas.microsoft.com/office/drawing/2014/main" id="{89407860-BEA6-4B3B-8532-B47DB989944E}"/>
              </a:ext>
            </a:extLst>
          </p:cNvPr>
          <p:cNvPicPr>
            <a:picLocks noChangeAspect="1"/>
          </p:cNvPicPr>
          <p:nvPr/>
        </p:nvPicPr>
        <p:blipFill>
          <a:blip r:embed="rId3"/>
          <a:stretch>
            <a:fillRect/>
          </a:stretch>
        </p:blipFill>
        <p:spPr>
          <a:xfrm>
            <a:off x="6445073" y="2690294"/>
            <a:ext cx="5455917" cy="3470685"/>
          </a:xfrm>
          <a:prstGeom prst="rect">
            <a:avLst/>
          </a:prstGeom>
        </p:spPr>
      </p:pic>
    </p:spTree>
    <p:extLst>
      <p:ext uri="{BB962C8B-B14F-4D97-AF65-F5344CB8AC3E}">
        <p14:creationId xmlns:p14="http://schemas.microsoft.com/office/powerpoint/2010/main" val="43704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7D76-EECF-417A-B788-D043F75C6FA9}"/>
              </a:ext>
            </a:extLst>
          </p:cNvPr>
          <p:cNvSpPr>
            <a:spLocks noGrp="1"/>
          </p:cNvSpPr>
          <p:nvPr>
            <p:ph type="title"/>
          </p:nvPr>
        </p:nvSpPr>
        <p:spPr>
          <a:xfrm>
            <a:off x="508997" y="225083"/>
            <a:ext cx="11174005" cy="1965667"/>
          </a:xfrm>
        </p:spPr>
        <p:txBody>
          <a:bodyPr>
            <a:noAutofit/>
          </a:bodyPr>
          <a:lstStyle/>
          <a:p>
            <a:pPr algn="just"/>
            <a:r>
              <a:rPr lang="en-US" sz="2400" dirty="0">
                <a:solidFill>
                  <a:schemeClr val="accent4">
                    <a:lumMod val="75000"/>
                  </a:schemeClr>
                </a:solidFill>
                <a:latin typeface="Bahnschrift Condensed" panose="020B0502040204020203" pitchFamily="34" charset="0"/>
              </a:rPr>
              <a:t>Both the graphs are skewed right, because there are countries (home or away team) who have scored more goals in order to compete and win FIFA a way greater than the mean value which is around 2.1 in home goals and 1.02 in Away goals. The mean value in both the graphs tells that there was a tough competition among the players to get the Championship.</a:t>
            </a:r>
          </a:p>
        </p:txBody>
      </p:sp>
      <p:pic>
        <p:nvPicPr>
          <p:cNvPr id="5" name="Content Placeholder 4">
            <a:extLst>
              <a:ext uri="{FF2B5EF4-FFF2-40B4-BE49-F238E27FC236}">
                <a16:creationId xmlns:a16="http://schemas.microsoft.com/office/drawing/2014/main" id="{A04564E2-3595-4088-9268-5601E8E06318}"/>
              </a:ext>
            </a:extLst>
          </p:cNvPr>
          <p:cNvPicPr>
            <a:picLocks noGrp="1" noChangeAspect="1"/>
          </p:cNvPicPr>
          <p:nvPr>
            <p:ph sz="half" idx="1"/>
          </p:nvPr>
        </p:nvPicPr>
        <p:blipFill>
          <a:blip r:embed="rId2"/>
          <a:stretch>
            <a:fillRect/>
          </a:stretch>
        </p:blipFill>
        <p:spPr>
          <a:xfrm>
            <a:off x="508997" y="2078209"/>
            <a:ext cx="4979962" cy="4667250"/>
          </a:xfrm>
          <a:prstGeom prst="rect">
            <a:avLst/>
          </a:prstGeom>
        </p:spPr>
      </p:pic>
      <p:pic>
        <p:nvPicPr>
          <p:cNvPr id="6" name="Content Placeholder 5">
            <a:extLst>
              <a:ext uri="{FF2B5EF4-FFF2-40B4-BE49-F238E27FC236}">
                <a16:creationId xmlns:a16="http://schemas.microsoft.com/office/drawing/2014/main" id="{DCFCAED7-9EB0-4E64-976A-139ADCBEF649}"/>
              </a:ext>
            </a:extLst>
          </p:cNvPr>
          <p:cNvPicPr>
            <a:picLocks noGrp="1" noChangeAspect="1"/>
          </p:cNvPicPr>
          <p:nvPr>
            <p:ph sz="half" idx="2"/>
          </p:nvPr>
        </p:nvPicPr>
        <p:blipFill>
          <a:blip r:embed="rId3"/>
          <a:stretch>
            <a:fillRect/>
          </a:stretch>
        </p:blipFill>
        <p:spPr>
          <a:xfrm>
            <a:off x="6197497" y="2078209"/>
            <a:ext cx="5712306" cy="4667250"/>
          </a:xfrm>
          <a:prstGeom prst="rect">
            <a:avLst/>
          </a:prstGeom>
        </p:spPr>
      </p:pic>
    </p:spTree>
    <p:extLst>
      <p:ext uri="{BB962C8B-B14F-4D97-AF65-F5344CB8AC3E}">
        <p14:creationId xmlns:p14="http://schemas.microsoft.com/office/powerpoint/2010/main" val="205405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4B636621-7F6D-4717-8D8F-33159D9A625D}"/>
              </a:ext>
            </a:extLst>
          </p:cNvPr>
          <p:cNvPicPr>
            <a:picLocks noChangeAspect="1"/>
          </p:cNvPicPr>
          <p:nvPr/>
        </p:nvPicPr>
        <p:blipFill>
          <a:blip r:embed="rId2"/>
          <a:stretch>
            <a:fillRect/>
          </a:stretch>
        </p:blipFill>
        <p:spPr>
          <a:xfrm>
            <a:off x="0" y="0"/>
            <a:ext cx="12192000" cy="6857999"/>
          </a:xfrm>
          <a:prstGeom prst="rect">
            <a:avLst/>
          </a:prstGeom>
          <a:noFill/>
        </p:spPr>
      </p:pic>
      <p:sp>
        <p:nvSpPr>
          <p:cNvPr id="3" name="TextBox 2">
            <a:extLst>
              <a:ext uri="{FF2B5EF4-FFF2-40B4-BE49-F238E27FC236}">
                <a16:creationId xmlns:a16="http://schemas.microsoft.com/office/drawing/2014/main" id="{C5EC6480-00A4-4A50-9449-9280EB26A65A}"/>
              </a:ext>
            </a:extLst>
          </p:cNvPr>
          <p:cNvSpPr txBox="1"/>
          <p:nvPr/>
        </p:nvSpPr>
        <p:spPr>
          <a:xfrm>
            <a:off x="7818585" y="1201175"/>
            <a:ext cx="3905487" cy="2031325"/>
          </a:xfrm>
          <a:prstGeom prst="rect">
            <a:avLst/>
          </a:prstGeom>
          <a:noFill/>
        </p:spPr>
        <p:txBody>
          <a:bodyPr wrap="square" rtlCol="0">
            <a:spAutoFit/>
          </a:bodyPr>
          <a:lstStyle/>
          <a:p>
            <a:r>
              <a:rPr lang="en-US" b="1" dirty="0">
                <a:solidFill>
                  <a:schemeClr val="accent5">
                    <a:lumMod val="50000"/>
                  </a:schemeClr>
                </a:solidFill>
              </a:rPr>
              <a:t>Germany has scored the maximum </a:t>
            </a:r>
          </a:p>
          <a:p>
            <a:r>
              <a:rPr lang="en-US" b="1" dirty="0">
                <a:solidFill>
                  <a:schemeClr val="accent5">
                    <a:lumMod val="50000"/>
                  </a:schemeClr>
                </a:solidFill>
              </a:rPr>
              <a:t>Number of goals in the FIFA from</a:t>
            </a:r>
          </a:p>
          <a:p>
            <a:r>
              <a:rPr lang="en-US" b="1" dirty="0">
                <a:solidFill>
                  <a:schemeClr val="accent5">
                    <a:lumMod val="50000"/>
                  </a:schemeClr>
                </a:solidFill>
              </a:rPr>
              <a:t>1930-2014. </a:t>
            </a:r>
          </a:p>
          <a:p>
            <a:r>
              <a:rPr lang="en-US" b="1" dirty="0">
                <a:solidFill>
                  <a:schemeClr val="accent5">
                    <a:lumMod val="50000"/>
                  </a:schemeClr>
                </a:solidFill>
              </a:rPr>
              <a:t>The top 4 countries are listed here</a:t>
            </a:r>
          </a:p>
          <a:p>
            <a:endParaRPr lang="en-US" dirty="0"/>
          </a:p>
          <a:p>
            <a:r>
              <a:rPr lang="en-US" b="1" dirty="0">
                <a:solidFill>
                  <a:srgbClr val="0066CC"/>
                </a:solidFill>
              </a:rPr>
              <a:t>Goals Scored in the season:</a:t>
            </a:r>
          </a:p>
          <a:p>
            <a:r>
              <a:rPr lang="en-US" b="1" dirty="0">
                <a:solidFill>
                  <a:srgbClr val="0066CC"/>
                </a:solidFill>
              </a:rPr>
              <a:t>Germany &gt; Brazil &gt; Argentina &gt; Italy</a:t>
            </a:r>
          </a:p>
        </p:txBody>
      </p:sp>
    </p:spTree>
    <p:extLst>
      <p:ext uri="{BB962C8B-B14F-4D97-AF65-F5344CB8AC3E}">
        <p14:creationId xmlns:p14="http://schemas.microsoft.com/office/powerpoint/2010/main" val="335934326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841EB0CE-B954-4ED1-BD72-71BC0DD1F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12192000" cy="5486400"/>
          </a:xfrm>
          <a:prstGeom prst="rect">
            <a:avLst/>
          </a:prstGeom>
        </p:spPr>
      </p:pic>
      <p:sp>
        <p:nvSpPr>
          <p:cNvPr id="4" name="TextBox 3">
            <a:extLst>
              <a:ext uri="{FF2B5EF4-FFF2-40B4-BE49-F238E27FC236}">
                <a16:creationId xmlns:a16="http://schemas.microsoft.com/office/drawing/2014/main" id="{049537B2-DEFD-49DC-A8EA-AD3279A829AC}"/>
              </a:ext>
            </a:extLst>
          </p:cNvPr>
          <p:cNvSpPr txBox="1"/>
          <p:nvPr/>
        </p:nvSpPr>
        <p:spPr>
          <a:xfrm>
            <a:off x="162232" y="221226"/>
            <a:ext cx="11341510" cy="369332"/>
          </a:xfrm>
          <a:prstGeom prst="rect">
            <a:avLst/>
          </a:prstGeom>
          <a:noFill/>
        </p:spPr>
        <p:txBody>
          <a:bodyPr wrap="square" rtlCol="0">
            <a:spAutoFit/>
          </a:bodyPr>
          <a:lstStyle/>
          <a:p>
            <a:r>
              <a:rPr lang="en-IN" dirty="0"/>
              <a:t>The Below dashboard was created using Excel and depicts the Rounds played by each team in 1930.</a:t>
            </a:r>
          </a:p>
        </p:txBody>
      </p:sp>
    </p:spTree>
    <p:extLst>
      <p:ext uri="{BB962C8B-B14F-4D97-AF65-F5344CB8AC3E}">
        <p14:creationId xmlns:p14="http://schemas.microsoft.com/office/powerpoint/2010/main" val="383277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person&#10;&#10;Description automatically generated">
            <a:extLst>
              <a:ext uri="{FF2B5EF4-FFF2-40B4-BE49-F238E27FC236}">
                <a16:creationId xmlns:a16="http://schemas.microsoft.com/office/drawing/2014/main" id="{FE8BB149-25E9-4016-A84F-458D86C70689}"/>
              </a:ext>
            </a:extLst>
          </p:cNvPr>
          <p:cNvPicPr>
            <a:picLocks noChangeAspect="1"/>
          </p:cNvPicPr>
          <p:nvPr/>
        </p:nvPicPr>
        <p:blipFill rotWithShape="1">
          <a:blip r:embed="rId2">
            <a:extLst>
              <a:ext uri="{28A0092B-C50C-407E-A947-70E740481C1C}">
                <a14:useLocalDpi xmlns:a14="http://schemas.microsoft.com/office/drawing/2010/main" val="0"/>
              </a:ext>
            </a:extLst>
          </a:blip>
          <a:srcRect b="3048"/>
          <a:stretch/>
        </p:blipFill>
        <p:spPr>
          <a:xfrm>
            <a:off x="838200" y="754148"/>
            <a:ext cx="10515600" cy="4995575"/>
          </a:xfrm>
          <a:prstGeom prst="rect">
            <a:avLst/>
          </a:prstGeom>
        </p:spPr>
      </p:pic>
      <p:cxnSp>
        <p:nvCxnSpPr>
          <p:cNvPr id="35" name="Straight Connector 3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24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BC5DB4-D160-42B6-AFDD-1DE56A04AD73}"/>
              </a:ext>
            </a:extLst>
          </p:cNvPr>
          <p:cNvSpPr txBox="1"/>
          <p:nvPr/>
        </p:nvSpPr>
        <p:spPr>
          <a:xfrm>
            <a:off x="236806" y="140676"/>
            <a:ext cx="11718388" cy="830997"/>
          </a:xfrm>
          <a:prstGeom prst="rect">
            <a:avLst/>
          </a:prstGeom>
          <a:noFill/>
        </p:spPr>
        <p:txBody>
          <a:bodyPr wrap="square" rtlCol="0">
            <a:spAutoFit/>
          </a:bodyPr>
          <a:lstStyle/>
          <a:p>
            <a:pPr algn="ctr"/>
            <a:r>
              <a:rPr lang="en-IN" sz="4800" dirty="0"/>
              <a:t>Key Findings from the Dataset </a:t>
            </a:r>
          </a:p>
        </p:txBody>
      </p:sp>
      <p:sp>
        <p:nvSpPr>
          <p:cNvPr id="4" name="TextBox 3">
            <a:extLst>
              <a:ext uri="{FF2B5EF4-FFF2-40B4-BE49-F238E27FC236}">
                <a16:creationId xmlns:a16="http://schemas.microsoft.com/office/drawing/2014/main" id="{E361F2DB-52C9-482B-B667-0850EF9586BF}"/>
              </a:ext>
            </a:extLst>
          </p:cNvPr>
          <p:cNvSpPr txBox="1"/>
          <p:nvPr/>
        </p:nvSpPr>
        <p:spPr>
          <a:xfrm>
            <a:off x="351692" y="1322363"/>
            <a:ext cx="11169748" cy="7571303"/>
          </a:xfrm>
          <a:prstGeom prst="rect">
            <a:avLst/>
          </a:prstGeom>
          <a:noFill/>
        </p:spPr>
        <p:txBody>
          <a:bodyPr wrap="square" rtlCol="0">
            <a:spAutoFit/>
          </a:bodyPr>
          <a:lstStyle/>
          <a:p>
            <a:pPr marL="342900" indent="-342900">
              <a:buFont typeface="+mj-lt"/>
              <a:buAutoNum type="arabicPeriod"/>
            </a:pPr>
            <a:r>
              <a:rPr lang="en-IN" dirty="0"/>
              <a:t>The world cup has been played every 4 years except in the year 1942 and 1946; the period of the World War 2.</a:t>
            </a:r>
          </a:p>
          <a:p>
            <a:pPr marL="342900" indent="-342900">
              <a:buFont typeface="+mj-lt"/>
              <a:buAutoNum type="arabicPeriod"/>
            </a:pPr>
            <a:r>
              <a:rPr lang="en-IN" dirty="0"/>
              <a:t>The number of matches played has increased with each passing year as new countries participated in the World cup.</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1994 World cup witnessed the highest number of attendees i.e. 35,87,538 while 1934 witnesses 3,63,000.</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Brazil holds the record of winning the maximum number of times, Germany is close behind. </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However, Germany has played most of the quarter finals, semi finals and finals. Furthermore, Germany has scored the highest number of goals in the championship. </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A major insight from the data was, on an average the home team scored more goals than the away goals, this behaviour has been shown in different rounds played in different years.</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The basic assumption of people that if matches played is more, the goals scored would also be high was changed in the year 1954. This year 140 goals were scored in just 26 matches.</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Looking at the various stadiums across the country, Italy has the maximum stadiums. Also the European countries have more stadiums that have hosted the World Cup compared to their Latin counterpart. </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From the dataset we find that  Italy(1934,1990),France(1938,1998),Brazil(1950,2014),Mexico(1970,1986) and Germany(1974,2006) has hosted most number of world cups.</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The record for most number of matches played is for 2014 world cup(80).</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NOTE: All the insights have been found after using BI tools like Tableau, Excel and SPSS. The use of action filter, dashboards and slicer has been implemented.</a:t>
            </a: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a:pPr>
            <a:endParaRPr lang="en-IN" dirty="0"/>
          </a:p>
        </p:txBody>
      </p:sp>
    </p:spTree>
    <p:extLst>
      <p:ext uri="{BB962C8B-B14F-4D97-AF65-F5344CB8AC3E}">
        <p14:creationId xmlns:p14="http://schemas.microsoft.com/office/powerpoint/2010/main" val="218243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6DA88-FB72-43FF-945F-C6D513C8FC00}"/>
              </a:ext>
            </a:extLst>
          </p:cNvPr>
          <p:cNvSpPr txBox="1"/>
          <p:nvPr/>
        </p:nvSpPr>
        <p:spPr>
          <a:xfrm>
            <a:off x="838200" y="5534025"/>
            <a:ext cx="10515600" cy="82232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400">
                <a:latin typeface="Agency FB" panose="020B0503020202020204" pitchFamily="34" charset="0"/>
                <a:ea typeface="+mj-ea"/>
                <a:cs typeface="+mj-cs"/>
              </a:rPr>
              <a:t>Thank You</a:t>
            </a:r>
          </a:p>
        </p:txBody>
      </p:sp>
      <p:pic>
        <p:nvPicPr>
          <p:cNvPr id="2" name="Picture 1">
            <a:extLst>
              <a:ext uri="{FF2B5EF4-FFF2-40B4-BE49-F238E27FC236}">
                <a16:creationId xmlns:a16="http://schemas.microsoft.com/office/drawing/2014/main" id="{785703D4-CF3B-4DF5-980D-FC0CDBF3275E}"/>
              </a:ext>
            </a:extLst>
          </p:cNvPr>
          <p:cNvPicPr>
            <a:picLocks noChangeAspect="1"/>
          </p:cNvPicPr>
          <p:nvPr/>
        </p:nvPicPr>
        <p:blipFill rotWithShape="1">
          <a:blip r:embed="rId2"/>
          <a:srcRect t="37553" r="1" b="2767"/>
          <a:stretch/>
        </p:blipFill>
        <p:spPr>
          <a:xfrm>
            <a:off x="20" y="10"/>
            <a:ext cx="12191980" cy="5395902"/>
          </a:xfrm>
          <a:prstGeom prst="rect">
            <a:avLst/>
          </a:prstGeom>
        </p:spPr>
      </p:pic>
    </p:spTree>
    <p:extLst>
      <p:ext uri="{BB962C8B-B14F-4D97-AF65-F5344CB8AC3E}">
        <p14:creationId xmlns:p14="http://schemas.microsoft.com/office/powerpoint/2010/main" val="3387504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2E2FC9-4F4A-4AB4-A66D-F2DE781BA2CB}"/>
              </a:ext>
            </a:extLst>
          </p:cNvPr>
          <p:cNvSpPr txBox="1"/>
          <p:nvPr/>
        </p:nvSpPr>
        <p:spPr>
          <a:xfrm>
            <a:off x="313006" y="265499"/>
            <a:ext cx="6777110" cy="769441"/>
          </a:xfrm>
          <a:prstGeom prst="rect">
            <a:avLst/>
          </a:prstGeom>
          <a:noFill/>
        </p:spPr>
        <p:txBody>
          <a:bodyPr wrap="square">
            <a:spAutoFit/>
          </a:bodyPr>
          <a:lstStyle/>
          <a:p>
            <a:r>
              <a:rPr lang="en-IN" sz="4400" dirty="0">
                <a:solidFill>
                  <a:schemeClr val="tx1">
                    <a:lumMod val="95000"/>
                    <a:lumOff val="5000"/>
                  </a:schemeClr>
                </a:solidFill>
                <a:latin typeface="Aldhabi" panose="01000000000000000000" pitchFamily="2" charset="-78"/>
                <a:cs typeface="Aldhabi" panose="01000000000000000000" pitchFamily="2" charset="-78"/>
              </a:rPr>
              <a:t>Variables Understanding from the Data Set</a:t>
            </a:r>
          </a:p>
        </p:txBody>
      </p:sp>
      <p:sp>
        <p:nvSpPr>
          <p:cNvPr id="7" name="Content Placeholder 6">
            <a:extLst>
              <a:ext uri="{FF2B5EF4-FFF2-40B4-BE49-F238E27FC236}">
                <a16:creationId xmlns:a16="http://schemas.microsoft.com/office/drawing/2014/main" id="{57297F25-D72D-46DD-8D42-E2691976C008}"/>
              </a:ext>
            </a:extLst>
          </p:cNvPr>
          <p:cNvSpPr>
            <a:spLocks noGrp="1"/>
          </p:cNvSpPr>
          <p:nvPr>
            <p:ph sz="half" idx="2"/>
          </p:nvPr>
        </p:nvSpPr>
        <p:spPr>
          <a:xfrm>
            <a:off x="313006" y="2002254"/>
            <a:ext cx="5782994" cy="4855746"/>
          </a:xfrm>
        </p:spPr>
        <p:txBody>
          <a:bodyPr>
            <a:normAutofit fontScale="32500" lnSpcReduction="20000"/>
          </a:bodyPr>
          <a:lstStyle/>
          <a:p>
            <a:pPr marL="285744" indent="-285744" algn="l" fontAlgn="base">
              <a:buFont typeface="Wingdings" panose="05000000000000000000" pitchFamily="2" charset="2"/>
              <a:buChar char="v"/>
            </a:pPr>
            <a:r>
              <a:rPr lang="en-US" sz="5600" dirty="0">
                <a:solidFill>
                  <a:srgbClr val="FF0000"/>
                </a:solidFill>
              </a:rPr>
              <a:t>Year - </a:t>
            </a:r>
            <a:r>
              <a:rPr lang="en-US" sz="5600" dirty="0"/>
              <a:t>The year in which the match was played</a:t>
            </a:r>
            <a:r>
              <a:rPr lang="en-US" sz="5600" dirty="0">
                <a:solidFill>
                  <a:srgbClr val="FF0000"/>
                </a:solidFill>
              </a:rPr>
              <a:t>.</a:t>
            </a:r>
          </a:p>
          <a:p>
            <a:pPr algn="l" fontAlgn="base"/>
            <a:endParaRPr lang="en-US" sz="5600" dirty="0">
              <a:solidFill>
                <a:srgbClr val="FF0000"/>
              </a:solidFill>
            </a:endParaRPr>
          </a:p>
          <a:p>
            <a:pPr marL="285744" indent="-285744" algn="l" fontAlgn="base">
              <a:buFont typeface="Wingdings" panose="05000000000000000000" pitchFamily="2" charset="2"/>
              <a:buChar char="v"/>
            </a:pPr>
            <a:r>
              <a:rPr lang="en-US" sz="5600" dirty="0">
                <a:solidFill>
                  <a:srgbClr val="FF0000"/>
                </a:solidFill>
              </a:rPr>
              <a:t>Date - </a:t>
            </a:r>
            <a:r>
              <a:rPr lang="en-US" sz="5600" dirty="0"/>
              <a:t>The Date on which the match was played</a:t>
            </a:r>
            <a:r>
              <a:rPr lang="en-US" sz="5600" dirty="0">
                <a:solidFill>
                  <a:srgbClr val="FF0000"/>
                </a:solidFill>
              </a:rPr>
              <a:t>.</a:t>
            </a:r>
          </a:p>
          <a:p>
            <a:pPr marL="285744" indent="-285744" algn="l">
              <a:buFont typeface="Wingdings" panose="05000000000000000000" pitchFamily="2" charset="2"/>
              <a:buChar char="v"/>
            </a:pPr>
            <a:endParaRPr lang="en-US" sz="5600" dirty="0">
              <a:solidFill>
                <a:srgbClr val="FF0000"/>
              </a:solidFill>
            </a:endParaRPr>
          </a:p>
          <a:p>
            <a:pPr marL="285744" indent="-285744" algn="l">
              <a:buFont typeface="Wingdings" panose="05000000000000000000" pitchFamily="2" charset="2"/>
              <a:buChar char="v"/>
            </a:pPr>
            <a:r>
              <a:rPr lang="en-US" sz="5600" dirty="0">
                <a:solidFill>
                  <a:srgbClr val="FF0000"/>
                </a:solidFill>
              </a:rPr>
              <a:t>Stage - </a:t>
            </a:r>
            <a:r>
              <a:rPr lang="en-US" sz="5600" dirty="0"/>
              <a:t>The stage at which the match was played</a:t>
            </a:r>
            <a:r>
              <a:rPr lang="en-US" sz="5600" dirty="0">
                <a:solidFill>
                  <a:srgbClr val="FF0000"/>
                </a:solidFill>
              </a:rPr>
              <a:t>.</a:t>
            </a:r>
          </a:p>
          <a:p>
            <a:pPr marL="285744" indent="-285744" algn="l">
              <a:buFont typeface="Wingdings" panose="05000000000000000000" pitchFamily="2" charset="2"/>
              <a:buChar char="v"/>
            </a:pPr>
            <a:endParaRPr lang="en-US" sz="5600" dirty="0">
              <a:solidFill>
                <a:srgbClr val="FF0000"/>
              </a:solidFill>
            </a:endParaRPr>
          </a:p>
          <a:p>
            <a:pPr marL="285744" indent="-285744" algn="l">
              <a:buFont typeface="Wingdings" panose="05000000000000000000" pitchFamily="2" charset="2"/>
              <a:buChar char="v"/>
            </a:pPr>
            <a:r>
              <a:rPr lang="en-US" sz="5600" dirty="0">
                <a:solidFill>
                  <a:srgbClr val="FF0000"/>
                </a:solidFill>
              </a:rPr>
              <a:t>Stadium - </a:t>
            </a:r>
            <a:r>
              <a:rPr lang="en-US" sz="5600" dirty="0"/>
              <a:t>Stadium name where the match was held.</a:t>
            </a:r>
          </a:p>
          <a:p>
            <a:pPr marL="285744" indent="-285744" algn="l">
              <a:buFont typeface="Wingdings" panose="05000000000000000000" pitchFamily="2" charset="2"/>
              <a:buChar char="v"/>
            </a:pPr>
            <a:endParaRPr lang="en-US" sz="5600" dirty="0"/>
          </a:p>
          <a:p>
            <a:pPr marL="285744" indent="-285744" algn="l">
              <a:buFont typeface="Wingdings" panose="05000000000000000000" pitchFamily="2" charset="2"/>
              <a:buChar char="v"/>
            </a:pPr>
            <a:r>
              <a:rPr lang="en-US" sz="5600" dirty="0">
                <a:solidFill>
                  <a:srgbClr val="FF0000"/>
                </a:solidFill>
              </a:rPr>
              <a:t>City - </a:t>
            </a:r>
            <a:r>
              <a:rPr lang="en-US" sz="5600" dirty="0"/>
              <a:t>The city name, where the match was played</a:t>
            </a:r>
          </a:p>
          <a:p>
            <a:pPr marL="285744" indent="-285744" algn="l">
              <a:buFont typeface="Wingdings" panose="05000000000000000000" pitchFamily="2" charset="2"/>
              <a:buChar char="v"/>
            </a:pPr>
            <a:endParaRPr lang="en-US" sz="5600" dirty="0">
              <a:solidFill>
                <a:srgbClr val="FF0000"/>
              </a:solidFill>
            </a:endParaRPr>
          </a:p>
          <a:p>
            <a:pPr marL="285744" indent="-285744" algn="l" fontAlgn="base">
              <a:buFont typeface="Wingdings" panose="05000000000000000000" pitchFamily="2" charset="2"/>
              <a:buChar char="v"/>
            </a:pPr>
            <a:r>
              <a:rPr lang="en-IN" sz="5600" dirty="0">
                <a:solidFill>
                  <a:srgbClr val="FF0000"/>
                </a:solidFill>
              </a:rPr>
              <a:t>Home team - </a:t>
            </a:r>
            <a:r>
              <a:rPr lang="en-IN" sz="5600" dirty="0"/>
              <a:t>Home team’s country name.</a:t>
            </a:r>
          </a:p>
          <a:p>
            <a:pPr marL="285744" indent="-285744" algn="l" fontAlgn="base">
              <a:buFont typeface="Wingdings" panose="05000000000000000000" pitchFamily="2" charset="2"/>
              <a:buChar char="v"/>
            </a:pPr>
            <a:endParaRPr lang="en-IN" sz="5600" dirty="0">
              <a:solidFill>
                <a:srgbClr val="FF0000"/>
              </a:solidFill>
            </a:endParaRPr>
          </a:p>
          <a:p>
            <a:pPr marL="285744" indent="-285744" algn="l" fontAlgn="base">
              <a:buFont typeface="Wingdings" panose="05000000000000000000" pitchFamily="2" charset="2"/>
              <a:buChar char="v"/>
            </a:pPr>
            <a:r>
              <a:rPr lang="en-IN" sz="5600" dirty="0">
                <a:solidFill>
                  <a:srgbClr val="FF0000"/>
                </a:solidFill>
              </a:rPr>
              <a:t>Home Goals - </a:t>
            </a:r>
            <a:r>
              <a:rPr lang="en-US" sz="5600" dirty="0"/>
              <a:t>Total goals scored by the home team.</a:t>
            </a:r>
          </a:p>
          <a:p>
            <a:pPr marL="285744" indent="-285744" algn="l">
              <a:buFont typeface="Wingdings" panose="05000000000000000000" pitchFamily="2" charset="2"/>
              <a:buChar char="v"/>
            </a:pPr>
            <a:endParaRPr lang="en-US" sz="5600" dirty="0">
              <a:solidFill>
                <a:srgbClr val="FF0000"/>
              </a:solidFill>
            </a:endParaRPr>
          </a:p>
          <a:p>
            <a:pPr marL="285744" indent="-285744" algn="l">
              <a:buFont typeface="Wingdings" panose="05000000000000000000" pitchFamily="2" charset="2"/>
              <a:buChar char="v"/>
            </a:pPr>
            <a:r>
              <a:rPr lang="en-US" sz="5600" dirty="0">
                <a:solidFill>
                  <a:srgbClr val="FF0000"/>
                </a:solidFill>
              </a:rPr>
              <a:t>Away Goals - </a:t>
            </a:r>
            <a:r>
              <a:rPr lang="en-US" sz="5600" dirty="0"/>
              <a:t>Total goals scored by the away team.</a:t>
            </a:r>
          </a:p>
          <a:p>
            <a:pPr marL="285744" indent="-285744" algn="l">
              <a:buFont typeface="Wingdings" panose="05000000000000000000" pitchFamily="2" charset="2"/>
              <a:buChar char="v"/>
            </a:pPr>
            <a:endParaRPr lang="en-US" sz="5600" dirty="0">
              <a:solidFill>
                <a:srgbClr val="FF0000"/>
              </a:solidFill>
            </a:endParaRPr>
          </a:p>
          <a:p>
            <a:pPr marL="285744" indent="-285744" algn="l" fontAlgn="base">
              <a:buFont typeface="Wingdings" panose="05000000000000000000" pitchFamily="2" charset="2"/>
              <a:buChar char="v"/>
            </a:pPr>
            <a:r>
              <a:rPr lang="en-IN" sz="5600" dirty="0">
                <a:solidFill>
                  <a:srgbClr val="FF0000"/>
                </a:solidFill>
              </a:rPr>
              <a:t>Away Team - </a:t>
            </a:r>
            <a:r>
              <a:rPr lang="en-IN" sz="5600" dirty="0"/>
              <a:t>Away team’s country name.</a:t>
            </a:r>
          </a:p>
          <a:p>
            <a:pPr algn="l"/>
            <a:endParaRPr lang="en-US" dirty="0"/>
          </a:p>
        </p:txBody>
      </p:sp>
      <p:sp>
        <p:nvSpPr>
          <p:cNvPr id="9" name="Content Placeholder 8">
            <a:extLst>
              <a:ext uri="{FF2B5EF4-FFF2-40B4-BE49-F238E27FC236}">
                <a16:creationId xmlns:a16="http://schemas.microsoft.com/office/drawing/2014/main" id="{EBAC1A62-B08F-4EDD-BE0A-00A72178A046}"/>
              </a:ext>
            </a:extLst>
          </p:cNvPr>
          <p:cNvSpPr>
            <a:spLocks noGrp="1"/>
          </p:cNvSpPr>
          <p:nvPr>
            <p:ph sz="quarter" idx="4"/>
          </p:nvPr>
        </p:nvSpPr>
        <p:spPr>
          <a:xfrm>
            <a:off x="5846298" y="2002255"/>
            <a:ext cx="6777110" cy="4590246"/>
          </a:xfrm>
        </p:spPr>
        <p:txBody>
          <a:bodyPr>
            <a:noAutofit/>
          </a:bodyPr>
          <a:lstStyle/>
          <a:p>
            <a:pPr marL="285744" indent="-285744" algn="just" fontAlgn="base">
              <a:buFont typeface="Wingdings" panose="05000000000000000000" pitchFamily="2" charset="2"/>
              <a:buChar char="v"/>
            </a:pPr>
            <a:r>
              <a:rPr lang="en-US" sz="1700" dirty="0">
                <a:solidFill>
                  <a:srgbClr val="FF0000"/>
                </a:solidFill>
              </a:rPr>
              <a:t>Matches Played - </a:t>
            </a:r>
            <a:r>
              <a:rPr lang="en-US" sz="1700" dirty="0"/>
              <a:t>Total matches played in the Tournament</a:t>
            </a:r>
            <a:r>
              <a:rPr lang="en-US" sz="1700" dirty="0">
                <a:solidFill>
                  <a:srgbClr val="FF0000"/>
                </a:solidFill>
              </a:rPr>
              <a:t>.</a:t>
            </a:r>
          </a:p>
          <a:p>
            <a:pPr algn="just" fontAlgn="base"/>
            <a:endParaRPr lang="en-US" sz="1700" dirty="0">
              <a:solidFill>
                <a:srgbClr val="FF0000"/>
              </a:solidFill>
            </a:endParaRPr>
          </a:p>
          <a:p>
            <a:pPr marL="285744" indent="-285744" algn="just" fontAlgn="base">
              <a:buFont typeface="Wingdings" panose="05000000000000000000" pitchFamily="2" charset="2"/>
              <a:buChar char="v"/>
            </a:pPr>
            <a:r>
              <a:rPr lang="en-US" sz="1700" dirty="0">
                <a:solidFill>
                  <a:srgbClr val="FF0000"/>
                </a:solidFill>
              </a:rPr>
              <a:t>Attendance - </a:t>
            </a:r>
            <a:r>
              <a:rPr lang="en-US" sz="1700" dirty="0"/>
              <a:t>Total attendance in the Tournament</a:t>
            </a:r>
            <a:r>
              <a:rPr lang="en-US" sz="1700" dirty="0">
                <a:solidFill>
                  <a:srgbClr val="FF0000"/>
                </a:solidFill>
              </a:rPr>
              <a:t>..</a:t>
            </a:r>
          </a:p>
          <a:p>
            <a:pPr marL="285744" indent="-285744" algn="just" fontAlgn="base">
              <a:buFont typeface="Wingdings" panose="05000000000000000000" pitchFamily="2" charset="2"/>
              <a:buChar char="v"/>
            </a:pPr>
            <a:endParaRPr lang="en-US" sz="1700" dirty="0">
              <a:solidFill>
                <a:srgbClr val="FF0000"/>
              </a:solidFill>
            </a:endParaRPr>
          </a:p>
          <a:p>
            <a:pPr marL="285744" indent="-285744" algn="just" fontAlgn="base">
              <a:buFont typeface="Wingdings" panose="05000000000000000000" pitchFamily="2" charset="2"/>
              <a:buChar char="v"/>
            </a:pPr>
            <a:r>
              <a:rPr lang="en-IN" sz="1700" dirty="0">
                <a:solidFill>
                  <a:srgbClr val="FF0000"/>
                </a:solidFill>
              </a:rPr>
              <a:t>Qualified Teams - </a:t>
            </a:r>
            <a:r>
              <a:rPr lang="en-IN" sz="1700" dirty="0"/>
              <a:t>Total participating teams</a:t>
            </a:r>
          </a:p>
          <a:p>
            <a:pPr marL="285744" indent="-285744" algn="just">
              <a:buFont typeface="Wingdings" panose="05000000000000000000" pitchFamily="2" charset="2"/>
              <a:buChar char="v"/>
            </a:pPr>
            <a:endParaRPr lang="en-IN" sz="1700" dirty="0">
              <a:solidFill>
                <a:srgbClr val="FF0000"/>
              </a:solidFill>
            </a:endParaRPr>
          </a:p>
          <a:p>
            <a:pPr marL="285744" indent="-285744" algn="just">
              <a:buFont typeface="Wingdings" panose="05000000000000000000" pitchFamily="2" charset="2"/>
              <a:buChar char="v"/>
            </a:pPr>
            <a:r>
              <a:rPr lang="en-IN" sz="1700" dirty="0">
                <a:solidFill>
                  <a:srgbClr val="FF0000"/>
                </a:solidFill>
              </a:rPr>
              <a:t>Goals Scored - </a:t>
            </a:r>
            <a:r>
              <a:rPr lang="en-US" sz="1700" dirty="0"/>
              <a:t>Total goals scored in the world cup tournament.</a:t>
            </a:r>
          </a:p>
          <a:p>
            <a:pPr marL="285744" indent="-285744" algn="just">
              <a:buFont typeface="Wingdings" panose="05000000000000000000" pitchFamily="2" charset="2"/>
              <a:buChar char="v"/>
            </a:pPr>
            <a:endParaRPr lang="en-US" sz="1700" dirty="0"/>
          </a:p>
          <a:p>
            <a:pPr marL="285744" indent="-285744" algn="just">
              <a:buFont typeface="Wingdings" panose="05000000000000000000" pitchFamily="2" charset="2"/>
              <a:buChar char="v"/>
            </a:pPr>
            <a:r>
              <a:rPr lang="en-US" sz="1700" dirty="0">
                <a:solidFill>
                  <a:srgbClr val="FF0000"/>
                </a:solidFill>
              </a:rPr>
              <a:t>Fourth - </a:t>
            </a:r>
            <a:r>
              <a:rPr lang="en-US" sz="1700" dirty="0"/>
              <a:t>Team who won the fourth place</a:t>
            </a:r>
          </a:p>
          <a:p>
            <a:pPr marL="285744" indent="-285744" algn="just">
              <a:buFont typeface="Wingdings" panose="05000000000000000000" pitchFamily="2" charset="2"/>
              <a:buChar char="v"/>
            </a:pPr>
            <a:endParaRPr lang="en-US" sz="1700" dirty="0"/>
          </a:p>
          <a:p>
            <a:pPr marL="285744" indent="-285744" algn="just" fontAlgn="base">
              <a:buFont typeface="Wingdings" panose="05000000000000000000" pitchFamily="2" charset="2"/>
              <a:buChar char="v"/>
            </a:pPr>
            <a:r>
              <a:rPr lang="en-US" sz="1700" dirty="0">
                <a:solidFill>
                  <a:srgbClr val="FF0000"/>
                </a:solidFill>
              </a:rPr>
              <a:t>Third - </a:t>
            </a:r>
            <a:r>
              <a:rPr lang="en-US" sz="1700" dirty="0"/>
              <a:t>Team who won the third place</a:t>
            </a:r>
          </a:p>
          <a:p>
            <a:pPr marL="285744" indent="-285744" algn="just">
              <a:buFont typeface="Wingdings" panose="05000000000000000000" pitchFamily="2" charset="2"/>
              <a:buChar char="v"/>
            </a:pPr>
            <a:endParaRPr lang="en-US" sz="1700" dirty="0">
              <a:solidFill>
                <a:srgbClr val="FF0000"/>
              </a:solidFill>
            </a:endParaRPr>
          </a:p>
          <a:p>
            <a:pPr marL="285744" indent="-285744" algn="just">
              <a:buFont typeface="Wingdings" panose="05000000000000000000" pitchFamily="2" charset="2"/>
              <a:buChar char="v"/>
            </a:pPr>
            <a:r>
              <a:rPr lang="en-US" sz="1700" dirty="0">
                <a:solidFill>
                  <a:srgbClr val="FF0000"/>
                </a:solidFill>
              </a:rPr>
              <a:t>Runner-Up - </a:t>
            </a:r>
            <a:r>
              <a:rPr lang="en-US" sz="1700" dirty="0"/>
              <a:t>Team who won the second place.</a:t>
            </a:r>
          </a:p>
          <a:p>
            <a:pPr marL="285744" indent="-285744" algn="just">
              <a:buFont typeface="Wingdings" panose="05000000000000000000" pitchFamily="2" charset="2"/>
              <a:buChar char="v"/>
            </a:pPr>
            <a:endParaRPr lang="en-US" sz="1700" dirty="0">
              <a:solidFill>
                <a:srgbClr val="FF0000"/>
              </a:solidFill>
            </a:endParaRPr>
          </a:p>
          <a:p>
            <a:pPr marL="285744" indent="-285744" algn="just">
              <a:buFont typeface="Wingdings" panose="05000000000000000000" pitchFamily="2" charset="2"/>
              <a:buChar char="v"/>
            </a:pPr>
            <a:r>
              <a:rPr lang="en-US" sz="1700" dirty="0">
                <a:solidFill>
                  <a:srgbClr val="FF0000"/>
                </a:solidFill>
              </a:rPr>
              <a:t>Winner - </a:t>
            </a:r>
            <a:r>
              <a:rPr lang="en-US" sz="1700" dirty="0"/>
              <a:t>Team who won the FIFA world cup</a:t>
            </a:r>
          </a:p>
          <a:p>
            <a:endParaRPr lang="en-US" sz="1700" dirty="0"/>
          </a:p>
        </p:txBody>
      </p:sp>
    </p:spTree>
    <p:extLst>
      <p:ext uri="{BB962C8B-B14F-4D97-AF65-F5344CB8AC3E}">
        <p14:creationId xmlns:p14="http://schemas.microsoft.com/office/powerpoint/2010/main" val="166984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8DF1123-A5E0-4BB2-A2D3-CEB430C592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25" r="7398" b="1"/>
          <a:stretch/>
        </p:blipFill>
        <p:spPr>
          <a:xfrm>
            <a:off x="20" y="10"/>
            <a:ext cx="12191980" cy="6857990"/>
          </a:xfrm>
          <a:prstGeom prst="rect">
            <a:avLst/>
          </a:prstGeom>
        </p:spPr>
      </p:pic>
    </p:spTree>
    <p:extLst>
      <p:ext uri="{BB962C8B-B14F-4D97-AF65-F5344CB8AC3E}">
        <p14:creationId xmlns:p14="http://schemas.microsoft.com/office/powerpoint/2010/main" val="329251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54CB900-5232-4000-840F-22068E20A6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319"/>
          <a:stretch/>
        </p:blipFill>
        <p:spPr>
          <a:xfrm>
            <a:off x="112542" y="308356"/>
            <a:ext cx="11760591" cy="5890068"/>
          </a:xfrm>
          <a:prstGeom prst="rect">
            <a:avLst/>
          </a:prstGeom>
        </p:spPr>
      </p:pic>
    </p:spTree>
    <p:extLst>
      <p:ext uri="{BB962C8B-B14F-4D97-AF65-F5344CB8AC3E}">
        <p14:creationId xmlns:p14="http://schemas.microsoft.com/office/powerpoint/2010/main" val="137670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407" y="578508"/>
            <a:ext cx="8755088" cy="1018033"/>
          </a:xfrm>
        </p:spPr>
        <p:txBody>
          <a:bodyPr>
            <a:noAutofit/>
          </a:bodyPr>
          <a:lstStyle/>
          <a:p>
            <a:r>
              <a:rPr lang="en-IN" sz="1867" b="1" dirty="0">
                <a:solidFill>
                  <a:schemeClr val="tx1"/>
                </a:solidFill>
                <a:effectLst/>
                <a:latin typeface="Times New Roman" panose="02020603050405020304" pitchFamily="18" charset="0"/>
                <a:cs typeface="Times New Roman" panose="02020603050405020304" pitchFamily="18" charset="0"/>
              </a:rPr>
              <a:t>The given visualization depicts the total attendance across world cups</a:t>
            </a:r>
            <a:br>
              <a:rPr lang="en-IN" sz="1867" b="1" dirty="0">
                <a:solidFill>
                  <a:schemeClr val="tx1"/>
                </a:solidFill>
                <a:effectLst/>
                <a:latin typeface="Times New Roman" panose="02020603050405020304" pitchFamily="18" charset="0"/>
                <a:cs typeface="Times New Roman" panose="02020603050405020304" pitchFamily="18" charset="0"/>
              </a:rPr>
            </a:br>
            <a:br>
              <a:rPr lang="en-IN" sz="1867" b="1" dirty="0">
                <a:solidFill>
                  <a:schemeClr val="tx1"/>
                </a:solidFill>
                <a:effectLst/>
                <a:latin typeface="Times New Roman" panose="02020603050405020304" pitchFamily="18" charset="0"/>
                <a:cs typeface="Times New Roman" panose="02020603050405020304" pitchFamily="18" charset="0"/>
              </a:rPr>
            </a:br>
            <a:r>
              <a:rPr lang="en-IN" sz="1867" b="1" dirty="0">
                <a:solidFill>
                  <a:schemeClr val="tx1"/>
                </a:solidFill>
                <a:effectLst/>
                <a:latin typeface="Times New Roman" panose="02020603050405020304" pitchFamily="18" charset="0"/>
                <a:cs typeface="Times New Roman" panose="02020603050405020304" pitchFamily="18" charset="0"/>
              </a:rPr>
              <a:t>1994 World cup has the highest number of attendance(35,87,538).</a:t>
            </a:r>
            <a:br>
              <a:rPr lang="en-IN" sz="1867" b="1" dirty="0">
                <a:solidFill>
                  <a:schemeClr val="tx1"/>
                </a:solidFill>
                <a:effectLst/>
                <a:latin typeface="Times New Roman" panose="02020603050405020304" pitchFamily="18" charset="0"/>
                <a:cs typeface="Times New Roman" panose="02020603050405020304" pitchFamily="18" charset="0"/>
              </a:rPr>
            </a:br>
            <a:br>
              <a:rPr lang="en-IN" sz="1867" b="1" dirty="0">
                <a:solidFill>
                  <a:schemeClr val="tx1"/>
                </a:solidFill>
                <a:effectLst/>
                <a:latin typeface="Times New Roman" panose="02020603050405020304" pitchFamily="18" charset="0"/>
                <a:cs typeface="Times New Roman" panose="02020603050405020304" pitchFamily="18" charset="0"/>
              </a:rPr>
            </a:br>
            <a:r>
              <a:rPr lang="en-IN" sz="1867" b="1" dirty="0">
                <a:solidFill>
                  <a:schemeClr val="tx1"/>
                </a:solidFill>
                <a:effectLst/>
                <a:latin typeface="Times New Roman" panose="02020603050405020304" pitchFamily="18" charset="0"/>
                <a:cs typeface="Times New Roman" panose="02020603050405020304" pitchFamily="18" charset="0"/>
              </a:rPr>
              <a:t>1934 World cup has the lowest attendance among all world cups(3,63,000).</a:t>
            </a:r>
            <a:br>
              <a:rPr lang="en-IN" sz="1600" dirty="0">
                <a:latin typeface="Calibri" panose="020F0502020204030204" pitchFamily="34" charset="0"/>
                <a:cs typeface="Calibri" panose="020F0502020204030204" pitchFamily="34" charset="0"/>
              </a:rPr>
            </a:br>
            <a:endParaRPr lang="en-US" sz="1600" dirty="0"/>
          </a:p>
        </p:txBody>
      </p:sp>
      <p:pic>
        <p:nvPicPr>
          <p:cNvPr id="11" name="Content Placeholder 10">
            <a:extLst>
              <a:ext uri="{FF2B5EF4-FFF2-40B4-BE49-F238E27FC236}">
                <a16:creationId xmlns:a16="http://schemas.microsoft.com/office/drawing/2014/main" id="{F37A71BE-F7B1-4C1D-8BF2-A86CB76BA3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07" y="1735775"/>
            <a:ext cx="9365907" cy="4832555"/>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39D4DE8-D84D-4DB4-A8F7-8C3D9529C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658" y="0"/>
            <a:ext cx="9561342" cy="4543865"/>
          </a:xfrm>
          <a:prstGeom prst="rect">
            <a:avLst/>
          </a:prstGeom>
        </p:spPr>
      </p:pic>
      <p:sp>
        <p:nvSpPr>
          <p:cNvPr id="4" name="TextBox 3">
            <a:extLst>
              <a:ext uri="{FF2B5EF4-FFF2-40B4-BE49-F238E27FC236}">
                <a16:creationId xmlns:a16="http://schemas.microsoft.com/office/drawing/2014/main" id="{75A9040B-D380-4081-BEB0-2291918DFEAD}"/>
              </a:ext>
            </a:extLst>
          </p:cNvPr>
          <p:cNvSpPr txBox="1"/>
          <p:nvPr/>
        </p:nvSpPr>
        <p:spPr>
          <a:xfrm>
            <a:off x="2630658" y="4549676"/>
            <a:ext cx="9702018" cy="2308324"/>
          </a:xfrm>
          <a:prstGeom prst="rect">
            <a:avLst/>
          </a:prstGeom>
          <a:noFill/>
        </p:spPr>
        <p:txBody>
          <a:bodyPr wrap="square" rtlCol="0">
            <a:spAutoFit/>
          </a:bodyPr>
          <a:lstStyle/>
          <a:p>
            <a:pPr marL="285750" indent="-285750">
              <a:buFont typeface="Wingdings" panose="05000000000000000000" pitchFamily="2" charset="2"/>
              <a:buChar char="v"/>
            </a:pPr>
            <a:r>
              <a:rPr lang="en-IN" dirty="0"/>
              <a:t>Depicts the LOD of number  of World Cups won by each Country.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World Cup Rank is calculated by putting in the sum of world cups won in distinct years. </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Out of the 20 world cups, brazil has the maximum </a:t>
            </a:r>
            <a:r>
              <a:rPr lang="en-IN" dirty="0" err="1"/>
              <a:t>worldcups</a:t>
            </a:r>
            <a:r>
              <a:rPr lang="en-IN" dirty="0"/>
              <a:t>(5) which accounts for 25%.</a:t>
            </a:r>
          </a:p>
          <a:p>
            <a:endParaRPr lang="en-IN" dirty="0"/>
          </a:p>
          <a:p>
            <a:pPr marL="285750" indent="-285750">
              <a:buFont typeface="Wingdings" panose="05000000000000000000" pitchFamily="2" charset="2"/>
              <a:buChar char="v"/>
            </a:pPr>
            <a:r>
              <a:rPr lang="en-IN" dirty="0"/>
              <a:t>Germany before unification has won  3 world cups and also won a world cup in 2014 where the total count of world cup takes to 4.</a:t>
            </a:r>
          </a:p>
        </p:txBody>
      </p:sp>
      <p:pic>
        <p:nvPicPr>
          <p:cNvPr id="5122" name="Picture 2" descr="This free #Football Goal Powerpoint template with #football ...">
            <a:extLst>
              <a:ext uri="{FF2B5EF4-FFF2-40B4-BE49-F238E27FC236}">
                <a16:creationId xmlns:a16="http://schemas.microsoft.com/office/drawing/2014/main" id="{00233612-F142-4D7F-B582-2C0C7D0EC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306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60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A43B25-6503-44F4-9354-B7BF724D2608}"/>
              </a:ext>
            </a:extLst>
          </p:cNvPr>
          <p:cNvSpPr txBox="1"/>
          <p:nvPr/>
        </p:nvSpPr>
        <p:spPr>
          <a:xfrm>
            <a:off x="146802" y="6203626"/>
            <a:ext cx="11533239"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Overall Summary of the world cup (1930-2014)</a:t>
            </a:r>
          </a:p>
          <a:p>
            <a:pPr marL="285750" indent="-285750">
              <a:buFont typeface="Wingdings" panose="05000000000000000000" pitchFamily="2" charset="2"/>
              <a:buChar char="v"/>
            </a:pPr>
            <a:endParaRPr lang="en-IN" dirty="0"/>
          </a:p>
          <a:p>
            <a:endParaRPr lang="en-IN" dirty="0"/>
          </a:p>
        </p:txBody>
      </p:sp>
      <p:pic>
        <p:nvPicPr>
          <p:cNvPr id="3" name="Picture 2" descr="A screenshot of a cell phone&#10;&#10;Description automatically generated">
            <a:extLst>
              <a:ext uri="{FF2B5EF4-FFF2-40B4-BE49-F238E27FC236}">
                <a16:creationId xmlns:a16="http://schemas.microsoft.com/office/drawing/2014/main" id="{FA7E8FA1-A7D9-4C13-8838-F95D0C099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992837"/>
          </a:xfrm>
          <a:prstGeom prst="rect">
            <a:avLst/>
          </a:prstGeom>
        </p:spPr>
      </p:pic>
    </p:spTree>
    <p:extLst>
      <p:ext uri="{BB962C8B-B14F-4D97-AF65-F5344CB8AC3E}">
        <p14:creationId xmlns:p14="http://schemas.microsoft.com/office/powerpoint/2010/main" val="366600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176" name="Picture 8" descr="The Man Playing Football Background For PowerPoint - Sports PPT ...">
            <a:extLst>
              <a:ext uri="{FF2B5EF4-FFF2-40B4-BE49-F238E27FC236}">
                <a16:creationId xmlns:a16="http://schemas.microsoft.com/office/drawing/2014/main" id="{6877082D-DD87-42E8-B2F0-29CA32C7C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 y="0"/>
            <a:ext cx="12194333" cy="686359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8B63BE6D-3AEF-4BD4-9648-13524B91F246}"/>
              </a:ext>
            </a:extLst>
          </p:cNvPr>
          <p:cNvSpPr>
            <a:spLocks noGrp="1"/>
          </p:cNvSpPr>
          <p:nvPr>
            <p:ph idx="1"/>
          </p:nvPr>
        </p:nvSpPr>
        <p:spPr>
          <a:xfrm>
            <a:off x="3779257" y="4864014"/>
            <a:ext cx="8412743" cy="595610"/>
          </a:xfrm>
        </p:spPr>
        <p:txBody>
          <a:bodyPr anchor="t">
            <a:normAutofit fontScale="92500"/>
          </a:bodyPr>
          <a:lstStyle/>
          <a:p>
            <a:pPr marL="0" indent="0">
              <a:buNone/>
            </a:pPr>
            <a:r>
              <a:rPr lang="en-US" sz="2400" b="1" dirty="0">
                <a:latin typeface="Times New Roman" panose="02020603050405020304" pitchFamily="18" charset="0"/>
                <a:cs typeface="Times New Roman" panose="02020603050405020304" pitchFamily="18" charset="0"/>
              </a:rPr>
              <a:t>Places where football world cup matches were held from 1930 - 2014</a:t>
            </a:r>
          </a:p>
        </p:txBody>
      </p:sp>
      <p:pic>
        <p:nvPicPr>
          <p:cNvPr id="21" name="Picture 20" descr="A close up of a map&#10;&#10;Description automatically generated">
            <a:extLst>
              <a:ext uri="{FF2B5EF4-FFF2-40B4-BE49-F238E27FC236}">
                <a16:creationId xmlns:a16="http://schemas.microsoft.com/office/drawing/2014/main" id="{BEB1C9BA-22C8-470E-A8BD-E709F128B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 y="-183334"/>
            <a:ext cx="12192000" cy="4984955"/>
          </a:xfrm>
          <a:prstGeom prst="rect">
            <a:avLst/>
          </a:prstGeom>
        </p:spPr>
      </p:pic>
    </p:spTree>
    <p:extLst>
      <p:ext uri="{BB962C8B-B14F-4D97-AF65-F5344CB8AC3E}">
        <p14:creationId xmlns:p14="http://schemas.microsoft.com/office/powerpoint/2010/main" val="175136475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1020</Words>
  <Application>Microsoft Office PowerPoint</Application>
  <PresentationFormat>Widescreen</PresentationFormat>
  <Paragraphs>91</Paragraphs>
  <Slides>21</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Agency FB</vt:lpstr>
      <vt:lpstr>Aldhabi</vt:lpstr>
      <vt:lpstr>Arial</vt:lpstr>
      <vt:lpstr>Bahnschrift Condensed</vt:lpstr>
      <vt:lpstr>Calibri</vt:lpstr>
      <vt:lpstr>Calibri Light</vt:lpstr>
      <vt:lpstr>Comic Sans MS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The given visualization depicts the total attendance across world cups  1994 World cup has the highest number of attendance(35,87,538).  1934 World cup has the lowest attendance among all world cups(3,63,000).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 of Penalty Kicks / Goals scored across matches  A penalty kick is awarded if a player commits a direct free kick inside their penalty area or off the field as part of play as outlined in laws. A goal may be scored directly from a penalty kick and has a high chances to qualify for the finals. Hence many kicks is found in Quarter finals such that the teams can qualify for the next rounds as Semi-Finals and finals.  Count(penalty-kicks) : Quarter-Finals &gt; Semi-Finals &gt; Finals</vt:lpstr>
      <vt:lpstr>Both the graphs are skewed right, because there are countries (home or away team) who have scored more goals in order to compete and win FIFA a way greater than the mean value which is around 2.1 in home goals and 1.02 in Away goals. The mean value in both the graphs tells that there was a tough competition among the players to get the Championship.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S</dc:creator>
  <cp:lastModifiedBy>John George Kavalakkatt</cp:lastModifiedBy>
  <cp:revision>11</cp:revision>
  <dcterms:created xsi:type="dcterms:W3CDTF">2020-06-03T05:36:24Z</dcterms:created>
  <dcterms:modified xsi:type="dcterms:W3CDTF">2020-07-19T04:44:04Z</dcterms:modified>
</cp:coreProperties>
</file>